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14"/>
      <p:bold r:id="rId15"/>
      <p:italic r:id="rId16"/>
      <p:boldItalic r:id="rId17"/>
    </p:embeddedFont>
    <p:embeddedFont>
      <p:font typeface="Lato" panose="020B0604020202020204" pitchFamily="34" charset="0"/>
      <p:regular r:id="rId18"/>
      <p:bold r:id="rId19"/>
      <p:italic r:id="rId20"/>
      <p:boldItalic r:id="rId21"/>
    </p:embeddedFont>
    <p:embeddedFont>
      <p:font typeface="Montserrat" panose="020B0604020202020204" pitchFamily="2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6A36FE-5953-476D-9F62-26C998E52DA5}">
  <a:tblStyle styleId="{E26A36FE-5953-476D-9F62-26C998E52D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e338caec1_1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2e338caec1_1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2df899802c_5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2df899802c_5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2df899802c_5_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2df899802c_5_1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df899802c_5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df899802c_5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df899802c_5_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2df899802c_5_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df899802c_5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df899802c_5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2e8f621ab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2e8f621ab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e8f621ab0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e8f621ab0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e8f621ab0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2e8f621ab0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df899802c_5_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2df899802c_5_9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2df899802c_5_9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2df899802c_5_9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4126500" y="195355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Spain electricity shortfall challenge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607175" y="44185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Innovations designed for a better living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performance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6"/>
          <p:cNvSpPr txBox="1">
            <a:spLocks noGrp="1"/>
          </p:cNvSpPr>
          <p:nvPr>
            <p:ph type="body" idx="1"/>
          </p:nvPr>
        </p:nvSpPr>
        <p:spPr>
          <a:xfrm>
            <a:off x="1386350" y="18125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75" name="Google Shape;375;p26"/>
          <p:cNvSpPr txBox="1"/>
          <p:nvPr/>
        </p:nvSpPr>
        <p:spPr>
          <a:xfrm>
            <a:off x="1119800" y="813725"/>
            <a:ext cx="5577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 of all 3 models with the time feature included but splitted into sections</a:t>
            </a:r>
            <a:endParaRPr/>
          </a:p>
        </p:txBody>
      </p:sp>
      <p:grpSp>
        <p:nvGrpSpPr>
          <p:cNvPr id="376" name="Google Shape;376;p26"/>
          <p:cNvGrpSpPr/>
          <p:nvPr/>
        </p:nvGrpSpPr>
        <p:grpSpPr>
          <a:xfrm>
            <a:off x="385553" y="1752047"/>
            <a:ext cx="2212730" cy="3189293"/>
            <a:chOff x="1183150" y="1384907"/>
            <a:chExt cx="2159815" cy="3189293"/>
          </a:xfrm>
        </p:grpSpPr>
        <p:sp>
          <p:nvSpPr>
            <p:cNvPr id="377" name="Google Shape;377;p26"/>
            <p:cNvSpPr/>
            <p:nvPr/>
          </p:nvSpPr>
          <p:spPr>
            <a:xfrm>
              <a:off x="1457660" y="1384907"/>
              <a:ext cx="378923" cy="711611"/>
            </a:xfrm>
            <a:custGeom>
              <a:avLst/>
              <a:gdLst/>
              <a:ahLst/>
              <a:cxnLst/>
              <a:rect l="l" t="t" r="r" b="b"/>
              <a:pathLst>
                <a:path w="16645" h="31259" extrusionOk="0">
                  <a:moveTo>
                    <a:pt x="6090" y="0"/>
                  </a:moveTo>
                  <a:lnTo>
                    <a:pt x="1" y="31258"/>
                  </a:lnTo>
                  <a:lnTo>
                    <a:pt x="16645" y="31258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1183150" y="2096500"/>
              <a:ext cx="2155200" cy="2477700"/>
            </a:xfrm>
            <a:prstGeom prst="roundRect">
              <a:avLst>
                <a:gd name="adj" fmla="val 8699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28575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1187825" y="2096500"/>
              <a:ext cx="2155140" cy="673587"/>
            </a:xfrm>
            <a:custGeom>
              <a:avLst/>
              <a:gdLst/>
              <a:ahLst/>
              <a:cxnLst/>
              <a:rect l="l" t="t" r="r" b="b"/>
              <a:pathLst>
                <a:path w="94669" h="52409" extrusionOk="0">
                  <a:moveTo>
                    <a:pt x="5765" y="0"/>
                  </a:moveTo>
                  <a:cubicBezTo>
                    <a:pt x="2598" y="0"/>
                    <a:pt x="0" y="2598"/>
                    <a:pt x="0" y="5765"/>
                  </a:cubicBezTo>
                  <a:lnTo>
                    <a:pt x="0" y="45467"/>
                  </a:lnTo>
                  <a:lnTo>
                    <a:pt x="38971" y="45467"/>
                  </a:lnTo>
                  <a:cubicBezTo>
                    <a:pt x="41651" y="45467"/>
                    <a:pt x="44168" y="46928"/>
                    <a:pt x="45507" y="49242"/>
                  </a:cubicBezTo>
                  <a:lnTo>
                    <a:pt x="47334" y="52408"/>
                  </a:lnTo>
                  <a:lnTo>
                    <a:pt x="49161" y="49242"/>
                  </a:lnTo>
                  <a:cubicBezTo>
                    <a:pt x="50500" y="46928"/>
                    <a:pt x="52977" y="45467"/>
                    <a:pt x="55697" y="45467"/>
                  </a:cubicBezTo>
                  <a:lnTo>
                    <a:pt x="94668" y="45467"/>
                  </a:lnTo>
                  <a:lnTo>
                    <a:pt x="94668" y="5765"/>
                  </a:lnTo>
                  <a:cubicBezTo>
                    <a:pt x="94668" y="2598"/>
                    <a:pt x="92070" y="0"/>
                    <a:pt x="88904" y="0"/>
                  </a:cubicBezTo>
                  <a:close/>
                </a:path>
              </a:pathLst>
            </a:custGeom>
            <a:solidFill>
              <a:srgbClr val="D6DD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1596299" y="1384907"/>
              <a:ext cx="1338195" cy="1096044"/>
            </a:xfrm>
            <a:custGeom>
              <a:avLst/>
              <a:gdLst/>
              <a:ahLst/>
              <a:cxnLst/>
              <a:rect l="l" t="t" r="r" b="b"/>
              <a:pathLst>
                <a:path w="58783" h="48146" extrusionOk="0">
                  <a:moveTo>
                    <a:pt x="56103" y="48146"/>
                  </a:moveTo>
                  <a:lnTo>
                    <a:pt x="2639" y="48146"/>
                  </a:lnTo>
                  <a:cubicBezTo>
                    <a:pt x="1177" y="48146"/>
                    <a:pt x="0" y="46968"/>
                    <a:pt x="0" y="45466"/>
                  </a:cubicBezTo>
                  <a:lnTo>
                    <a:pt x="0" y="0"/>
                  </a:lnTo>
                  <a:lnTo>
                    <a:pt x="56833" y="0"/>
                  </a:lnTo>
                  <a:cubicBezTo>
                    <a:pt x="57889" y="0"/>
                    <a:pt x="58782" y="893"/>
                    <a:pt x="58782" y="1949"/>
                  </a:cubicBezTo>
                  <a:lnTo>
                    <a:pt x="58782" y="45466"/>
                  </a:lnTo>
                  <a:cubicBezTo>
                    <a:pt x="58782" y="46968"/>
                    <a:pt x="57605" y="48146"/>
                    <a:pt x="56103" y="48146"/>
                  </a:cubicBezTo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26"/>
          <p:cNvGrpSpPr/>
          <p:nvPr/>
        </p:nvGrpSpPr>
        <p:grpSpPr>
          <a:xfrm>
            <a:off x="6424290" y="1752047"/>
            <a:ext cx="2268463" cy="3189293"/>
            <a:chOff x="5801921" y="1384907"/>
            <a:chExt cx="2156129" cy="3189293"/>
          </a:xfrm>
        </p:grpSpPr>
        <p:sp>
          <p:nvSpPr>
            <p:cNvPr id="382" name="Google Shape;382;p26"/>
            <p:cNvSpPr/>
            <p:nvPr/>
          </p:nvSpPr>
          <p:spPr>
            <a:xfrm>
              <a:off x="6071784" y="1384907"/>
              <a:ext cx="378923" cy="718987"/>
            </a:xfrm>
            <a:custGeom>
              <a:avLst/>
              <a:gdLst/>
              <a:ahLst/>
              <a:cxnLst/>
              <a:rect l="l" t="t" r="r" b="b"/>
              <a:pathLst>
                <a:path w="16645" h="31583" extrusionOk="0">
                  <a:moveTo>
                    <a:pt x="6090" y="0"/>
                  </a:moveTo>
                  <a:lnTo>
                    <a:pt x="0" y="31583"/>
                  </a:lnTo>
                  <a:lnTo>
                    <a:pt x="16645" y="31583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5802850" y="2096500"/>
              <a:ext cx="2155200" cy="2477700"/>
            </a:xfrm>
            <a:prstGeom prst="roundRect">
              <a:avLst>
                <a:gd name="adj" fmla="val 7229"/>
              </a:avLst>
            </a:prstGeom>
            <a:solidFill>
              <a:srgbClr val="F9FBFB"/>
            </a:solidFill>
            <a:ln>
              <a:noFill/>
            </a:ln>
            <a:effectLst>
              <a:outerShdw blurRad="57150" dist="28575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5801921" y="2096500"/>
              <a:ext cx="2154229" cy="673587"/>
            </a:xfrm>
            <a:custGeom>
              <a:avLst/>
              <a:gdLst/>
              <a:ahLst/>
              <a:cxnLst/>
              <a:rect l="l" t="t" r="r" b="b"/>
              <a:pathLst>
                <a:path w="94629" h="52409" extrusionOk="0">
                  <a:moveTo>
                    <a:pt x="5765" y="0"/>
                  </a:moveTo>
                  <a:cubicBezTo>
                    <a:pt x="2558" y="0"/>
                    <a:pt x="1" y="2598"/>
                    <a:pt x="1" y="5765"/>
                  </a:cubicBezTo>
                  <a:lnTo>
                    <a:pt x="1" y="45467"/>
                  </a:lnTo>
                  <a:lnTo>
                    <a:pt x="38972" y="45467"/>
                  </a:lnTo>
                  <a:cubicBezTo>
                    <a:pt x="41651" y="45467"/>
                    <a:pt x="44168" y="46928"/>
                    <a:pt x="45508" y="49242"/>
                  </a:cubicBezTo>
                  <a:lnTo>
                    <a:pt x="47335" y="52408"/>
                  </a:lnTo>
                  <a:lnTo>
                    <a:pt x="49121" y="49242"/>
                  </a:lnTo>
                  <a:cubicBezTo>
                    <a:pt x="50501" y="46928"/>
                    <a:pt x="52977" y="45467"/>
                    <a:pt x="55657" y="45467"/>
                  </a:cubicBezTo>
                  <a:lnTo>
                    <a:pt x="94628" y="45467"/>
                  </a:lnTo>
                  <a:lnTo>
                    <a:pt x="94628" y="5765"/>
                  </a:lnTo>
                  <a:cubicBezTo>
                    <a:pt x="94628" y="2598"/>
                    <a:pt x="92071" y="0"/>
                    <a:pt x="88864" y="0"/>
                  </a:cubicBezTo>
                  <a:close/>
                </a:path>
              </a:pathLst>
            </a:custGeom>
            <a:solidFill>
              <a:srgbClr val="D6DD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6210400" y="1384907"/>
              <a:ext cx="1338195" cy="1096044"/>
            </a:xfrm>
            <a:custGeom>
              <a:avLst/>
              <a:gdLst/>
              <a:ahLst/>
              <a:cxnLst/>
              <a:rect l="l" t="t" r="r" b="b"/>
              <a:pathLst>
                <a:path w="58783" h="48146" extrusionOk="0">
                  <a:moveTo>
                    <a:pt x="56103" y="48146"/>
                  </a:moveTo>
                  <a:lnTo>
                    <a:pt x="2639" y="48146"/>
                  </a:lnTo>
                  <a:cubicBezTo>
                    <a:pt x="1178" y="48146"/>
                    <a:pt x="1" y="46968"/>
                    <a:pt x="1" y="45466"/>
                  </a:cubicBezTo>
                  <a:lnTo>
                    <a:pt x="1" y="0"/>
                  </a:lnTo>
                  <a:lnTo>
                    <a:pt x="56834" y="0"/>
                  </a:lnTo>
                  <a:cubicBezTo>
                    <a:pt x="57890" y="0"/>
                    <a:pt x="58783" y="893"/>
                    <a:pt x="58783" y="1949"/>
                  </a:cubicBezTo>
                  <a:lnTo>
                    <a:pt x="58783" y="45466"/>
                  </a:lnTo>
                  <a:cubicBezTo>
                    <a:pt x="58783" y="46968"/>
                    <a:pt x="57565" y="48146"/>
                    <a:pt x="56103" y="4814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26"/>
          <p:cNvGrpSpPr/>
          <p:nvPr/>
        </p:nvGrpSpPr>
        <p:grpSpPr>
          <a:xfrm>
            <a:off x="3385271" y="1842076"/>
            <a:ext cx="2384773" cy="3099102"/>
            <a:chOff x="3494850" y="1384907"/>
            <a:chExt cx="2155630" cy="3189361"/>
          </a:xfrm>
        </p:grpSpPr>
        <p:sp>
          <p:nvSpPr>
            <p:cNvPr id="387" name="Google Shape;387;p26"/>
            <p:cNvSpPr/>
            <p:nvPr/>
          </p:nvSpPr>
          <p:spPr>
            <a:xfrm>
              <a:off x="3766111" y="1384907"/>
              <a:ext cx="377990" cy="718987"/>
            </a:xfrm>
            <a:custGeom>
              <a:avLst/>
              <a:gdLst/>
              <a:ahLst/>
              <a:cxnLst/>
              <a:rect l="l" t="t" r="r" b="b"/>
              <a:pathLst>
                <a:path w="16604" h="31583" extrusionOk="0">
                  <a:moveTo>
                    <a:pt x="6049" y="0"/>
                  </a:moveTo>
                  <a:lnTo>
                    <a:pt x="1" y="31583"/>
                  </a:lnTo>
                  <a:lnTo>
                    <a:pt x="16604" y="31583"/>
                  </a:lnTo>
                  <a:close/>
                </a:path>
              </a:pathLst>
            </a:custGeom>
            <a:solidFill>
              <a:srgbClr val="F27D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3494850" y="2096568"/>
              <a:ext cx="2155200" cy="2477700"/>
            </a:xfrm>
            <a:prstGeom prst="roundRect">
              <a:avLst>
                <a:gd name="adj" fmla="val 7544"/>
              </a:avLst>
            </a:prstGeom>
            <a:solidFill>
              <a:schemeClr val="lt1"/>
            </a:solidFill>
            <a:ln>
              <a:noFill/>
            </a:ln>
            <a:effectLst>
              <a:outerShdw blurRad="57150" dist="28575" dir="54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6"/>
            <p:cNvSpPr/>
            <p:nvPr/>
          </p:nvSpPr>
          <p:spPr>
            <a:xfrm>
              <a:off x="3495340" y="2096500"/>
              <a:ext cx="2155140" cy="673587"/>
            </a:xfrm>
            <a:custGeom>
              <a:avLst/>
              <a:gdLst/>
              <a:ahLst/>
              <a:cxnLst/>
              <a:rect l="l" t="t" r="r" b="b"/>
              <a:pathLst>
                <a:path w="94669" h="52409" extrusionOk="0">
                  <a:moveTo>
                    <a:pt x="5765" y="0"/>
                  </a:moveTo>
                  <a:cubicBezTo>
                    <a:pt x="2598" y="0"/>
                    <a:pt x="0" y="2598"/>
                    <a:pt x="0" y="5765"/>
                  </a:cubicBezTo>
                  <a:lnTo>
                    <a:pt x="0" y="45467"/>
                  </a:lnTo>
                  <a:lnTo>
                    <a:pt x="39012" y="45467"/>
                  </a:lnTo>
                  <a:cubicBezTo>
                    <a:pt x="41691" y="45467"/>
                    <a:pt x="44168" y="46928"/>
                    <a:pt x="45507" y="49242"/>
                  </a:cubicBezTo>
                  <a:lnTo>
                    <a:pt x="47334" y="52408"/>
                  </a:lnTo>
                  <a:lnTo>
                    <a:pt x="49161" y="49242"/>
                  </a:lnTo>
                  <a:cubicBezTo>
                    <a:pt x="50501" y="46928"/>
                    <a:pt x="53018" y="45467"/>
                    <a:pt x="55697" y="45467"/>
                  </a:cubicBezTo>
                  <a:lnTo>
                    <a:pt x="94668" y="45467"/>
                  </a:lnTo>
                  <a:lnTo>
                    <a:pt x="94668" y="5765"/>
                  </a:lnTo>
                  <a:cubicBezTo>
                    <a:pt x="94668" y="2598"/>
                    <a:pt x="92070" y="0"/>
                    <a:pt x="88904" y="0"/>
                  </a:cubicBezTo>
                  <a:close/>
                </a:path>
              </a:pathLst>
            </a:custGeom>
            <a:solidFill>
              <a:srgbClr val="D6DD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>
              <a:off x="3903816" y="1384907"/>
              <a:ext cx="1338195" cy="1096044"/>
            </a:xfrm>
            <a:custGeom>
              <a:avLst/>
              <a:gdLst/>
              <a:ahLst/>
              <a:cxnLst/>
              <a:rect l="l" t="t" r="r" b="b"/>
              <a:pathLst>
                <a:path w="58783" h="48146" extrusionOk="0">
                  <a:moveTo>
                    <a:pt x="56143" y="48146"/>
                  </a:moveTo>
                  <a:lnTo>
                    <a:pt x="2680" y="48146"/>
                  </a:lnTo>
                  <a:cubicBezTo>
                    <a:pt x="1178" y="48146"/>
                    <a:pt x="0" y="46968"/>
                    <a:pt x="0" y="45466"/>
                  </a:cubicBezTo>
                  <a:lnTo>
                    <a:pt x="0" y="0"/>
                  </a:lnTo>
                  <a:lnTo>
                    <a:pt x="56834" y="0"/>
                  </a:lnTo>
                  <a:cubicBezTo>
                    <a:pt x="57930" y="0"/>
                    <a:pt x="58782" y="893"/>
                    <a:pt x="58782" y="1949"/>
                  </a:cubicBezTo>
                  <a:lnTo>
                    <a:pt x="58782" y="45466"/>
                  </a:lnTo>
                  <a:cubicBezTo>
                    <a:pt x="58782" y="46968"/>
                    <a:pt x="57605" y="48146"/>
                    <a:pt x="56143" y="48146"/>
                  </a:cubicBezTo>
                </a:path>
              </a:pathLst>
            </a:custGeom>
            <a:solidFill>
              <a:srgbClr val="FFA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26"/>
          <p:cNvSpPr txBox="1"/>
          <p:nvPr/>
        </p:nvSpPr>
        <p:spPr>
          <a:xfrm>
            <a:off x="1714625" y="1894653"/>
            <a:ext cx="11016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92" name="Google Shape;392;p26"/>
          <p:cNvSpPr txBox="1"/>
          <p:nvPr/>
        </p:nvSpPr>
        <p:spPr>
          <a:xfrm>
            <a:off x="4021200" y="2004617"/>
            <a:ext cx="11016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93" name="Google Shape;393;p26"/>
          <p:cNvSpPr txBox="1"/>
          <p:nvPr/>
        </p:nvSpPr>
        <p:spPr>
          <a:xfrm>
            <a:off x="7117135" y="1649193"/>
            <a:ext cx="9618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394" name="Google Shape;394;p26"/>
          <p:cNvSpPr txBox="1"/>
          <p:nvPr/>
        </p:nvSpPr>
        <p:spPr>
          <a:xfrm>
            <a:off x="979350" y="1812575"/>
            <a:ext cx="1036500" cy="83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99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Linear regression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26"/>
          <p:cNvSpPr txBox="1"/>
          <p:nvPr/>
        </p:nvSpPr>
        <p:spPr>
          <a:xfrm>
            <a:off x="3988701" y="2156100"/>
            <a:ext cx="1134000" cy="83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Random forest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p26"/>
          <p:cNvSpPr txBox="1"/>
          <p:nvPr/>
        </p:nvSpPr>
        <p:spPr>
          <a:xfrm>
            <a:off x="7129825" y="1931025"/>
            <a:ext cx="961800" cy="83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Decision tree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26"/>
          <p:cNvSpPr txBox="1"/>
          <p:nvPr/>
        </p:nvSpPr>
        <p:spPr>
          <a:xfrm>
            <a:off x="781900" y="3421750"/>
            <a:ext cx="151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398" name="Google Shape;398;p26"/>
          <p:cNvGraphicFramePr/>
          <p:nvPr/>
        </p:nvGraphicFramePr>
        <p:xfrm>
          <a:off x="471863" y="314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2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RMSE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5577.79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9" name="Google Shape;399;p26"/>
          <p:cNvGraphicFramePr/>
          <p:nvPr/>
        </p:nvGraphicFramePr>
        <p:xfrm>
          <a:off x="471838" y="3688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0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R2 score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-0.12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0" name="Google Shape;400;p26"/>
          <p:cNvGraphicFramePr/>
          <p:nvPr/>
        </p:nvGraphicFramePr>
        <p:xfrm>
          <a:off x="3589975" y="319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1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RMSE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2981.05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1" name="Google Shape;401;p26"/>
          <p:cNvGraphicFramePr/>
          <p:nvPr/>
        </p:nvGraphicFramePr>
        <p:xfrm>
          <a:off x="3618388" y="3714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98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R2 score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2" name="Google Shape;402;p26"/>
          <p:cNvGraphicFramePr/>
          <p:nvPr/>
        </p:nvGraphicFramePr>
        <p:xfrm>
          <a:off x="6557050" y="314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3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RMSE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7392.02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3" name="Google Shape;403;p26"/>
          <p:cNvGraphicFramePr/>
          <p:nvPr/>
        </p:nvGraphicFramePr>
        <p:xfrm>
          <a:off x="6557038" y="36436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3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R2 score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-0.96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4" name="Google Shape;404;p26"/>
          <p:cNvGraphicFramePr/>
          <p:nvPr/>
        </p:nvGraphicFramePr>
        <p:xfrm>
          <a:off x="471875" y="422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2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MSE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85C3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3.11e+07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5" name="Google Shape;405;p26"/>
          <p:cNvGraphicFramePr/>
          <p:nvPr/>
        </p:nvGraphicFramePr>
        <p:xfrm>
          <a:off x="3589975" y="422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1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6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MSE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85C3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8.89e+06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6" name="Google Shape;406;p26"/>
          <p:cNvGraphicFramePr/>
          <p:nvPr/>
        </p:nvGraphicFramePr>
        <p:xfrm>
          <a:off x="6557050" y="422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{E26A36FE-5953-476D-9F62-26C998E52DA5}</a:tableStyleId>
              </a:tblPr>
              <a:tblGrid>
                <a:gridCol w="103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MSE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85C3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5.46e+07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160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chosen model is the  Random forest</a:t>
            </a: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Reason being: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❖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Best RMSE,MAE,R-squared scores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❖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Robust to outliers present in data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❖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Generalise better to unseen data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3" name="Google Shape;41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550" y="2170375"/>
            <a:ext cx="3947450" cy="287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0" y="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 to know us</a:t>
            </a: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68350" y="577300"/>
            <a:ext cx="3939000" cy="615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Team JS3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Company Name  ( </a:t>
            </a:r>
            <a:r>
              <a:rPr lang="en" b="1" i="1">
                <a:solidFill>
                  <a:schemeClr val="dk1"/>
                </a:solidFill>
              </a:rPr>
              <a:t>Pro-Tech</a:t>
            </a:r>
            <a:r>
              <a:rPr lang="en">
                <a:solidFill>
                  <a:schemeClr val="dk1"/>
                </a:solidFill>
              </a:rPr>
              <a:t> 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0" y="1712850"/>
            <a:ext cx="3554100" cy="212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">
                <a:solidFill>
                  <a:schemeClr val="dk1"/>
                </a:solidFill>
              </a:rPr>
              <a:t>eam members 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Mlondi            Shoba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Mapula           Maponya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Samuel           Mnisi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Patrick            Mafokwane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Mandlenkosi   Ngidi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Nokubongwa  Ndlela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Nkoka             Khosa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Understanding the problem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115600" y="1348575"/>
            <a:ext cx="5639100" cy="32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❖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supply of electricity plays a large role in the livelihood of citizens in a country.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❖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Therefore there's a need to keep the lights on in order to maintain and improve the standard of living by investing in electricity infrastructure.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❖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recent years, there has been evidence that the use of purely non-renewable sources is not sustainable.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❖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government of Spain is considering an expansion of its renewable energy resource infrastructure investments.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❖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They require information on the trends and patterns of the country's renewable sources and fossil fuel energy generation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4700" y="3323025"/>
            <a:ext cx="1959300" cy="173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objective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0"/>
          <p:cNvSpPr txBox="1">
            <a:spLocks noGrp="1"/>
          </p:cNvSpPr>
          <p:nvPr>
            <p:ph type="body" idx="1"/>
          </p:nvPr>
        </p:nvSpPr>
        <p:spPr>
          <a:xfrm>
            <a:off x="991475" y="1508325"/>
            <a:ext cx="49734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❖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the shortfall between the energy generated by means of fossil fuels and various renewable sources - for the country of Spain.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❖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daily shortfall, which will be referred to as the target variable, will be modelled as a function of various city-specific weather features such as `pressure`, `wind speed`, `humidity`, etc.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4925" y="55250"/>
            <a:ext cx="2349626" cy="234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/>
        </p:nvSpPr>
        <p:spPr>
          <a:xfrm>
            <a:off x="1228363" y="217625"/>
            <a:ext cx="54213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B212C"/>
                </a:solidFill>
              </a:rPr>
              <a:t>Data Exploration &amp; EDA</a:t>
            </a:r>
            <a:endParaRPr sz="2400" b="1">
              <a:solidFill>
                <a:srgbClr val="1B212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</a:endParaRPr>
          </a:p>
        </p:txBody>
      </p:sp>
      <p:grpSp>
        <p:nvGrpSpPr>
          <p:cNvPr id="256" name="Google Shape;256;p21"/>
          <p:cNvGrpSpPr/>
          <p:nvPr/>
        </p:nvGrpSpPr>
        <p:grpSpPr>
          <a:xfrm>
            <a:off x="1028711" y="1291235"/>
            <a:ext cx="3221101" cy="1567012"/>
            <a:chOff x="725607" y="1291225"/>
            <a:chExt cx="3306406" cy="1567012"/>
          </a:xfrm>
        </p:grpSpPr>
        <p:sp>
          <p:nvSpPr>
            <p:cNvPr id="257" name="Google Shape;257;p21"/>
            <p:cNvSpPr/>
            <p:nvPr/>
          </p:nvSpPr>
          <p:spPr>
            <a:xfrm>
              <a:off x="2365736" y="1735014"/>
              <a:ext cx="1666277" cy="1041253"/>
            </a:xfrm>
            <a:custGeom>
              <a:avLst/>
              <a:gdLst/>
              <a:ahLst/>
              <a:cxnLst/>
              <a:rect l="l" t="t" r="r" b="b"/>
              <a:pathLst>
                <a:path w="55193" h="34490" fill="none" extrusionOk="0">
                  <a:moveTo>
                    <a:pt x="1" y="1"/>
                  </a:moveTo>
                  <a:lnTo>
                    <a:pt x="55193" y="1"/>
                  </a:lnTo>
                  <a:lnTo>
                    <a:pt x="55193" y="34490"/>
                  </a:lnTo>
                  <a:lnTo>
                    <a:pt x="1" y="3449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EF7F95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907541" y="1291225"/>
              <a:ext cx="1730340" cy="1567012"/>
            </a:xfrm>
            <a:custGeom>
              <a:avLst/>
              <a:gdLst/>
              <a:ahLst/>
              <a:cxnLst/>
              <a:rect l="l" t="t" r="r" b="b"/>
              <a:pathLst>
                <a:path w="57315" h="51905" extrusionOk="0">
                  <a:moveTo>
                    <a:pt x="1" y="0"/>
                  </a:moveTo>
                  <a:lnTo>
                    <a:pt x="1" y="51905"/>
                  </a:lnTo>
                  <a:lnTo>
                    <a:pt x="48322" y="51905"/>
                  </a:lnTo>
                  <a:lnTo>
                    <a:pt x="48322" y="42547"/>
                  </a:lnTo>
                  <a:lnTo>
                    <a:pt x="57315" y="33576"/>
                  </a:lnTo>
                  <a:lnTo>
                    <a:pt x="48322" y="24606"/>
                  </a:lnTo>
                  <a:lnTo>
                    <a:pt x="48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725607" y="1380804"/>
              <a:ext cx="788351" cy="620223"/>
            </a:xfrm>
            <a:custGeom>
              <a:avLst/>
              <a:gdLst/>
              <a:ahLst/>
              <a:cxnLst/>
              <a:rect l="l" t="t" r="r" b="b"/>
              <a:pathLst>
                <a:path w="26113" h="20544" extrusionOk="0">
                  <a:moveTo>
                    <a:pt x="1" y="1"/>
                  </a:moveTo>
                  <a:lnTo>
                    <a:pt x="1" y="20543"/>
                  </a:lnTo>
                  <a:lnTo>
                    <a:pt x="22529" y="20543"/>
                  </a:lnTo>
                  <a:lnTo>
                    <a:pt x="26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dist="19050" dir="54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B622"/>
                  </a:solidFill>
                </a:rPr>
                <a:t>   </a:t>
              </a:r>
              <a:r>
                <a:rPr lang="en" sz="1900">
                  <a:solidFill>
                    <a:srgbClr val="FFB622"/>
                  </a:solidFill>
                </a:rPr>
                <a:t>1</a:t>
              </a:r>
              <a:endParaRPr sz="1900">
                <a:solidFill>
                  <a:srgbClr val="FFB622"/>
                </a:solidFill>
              </a:endParaRPr>
            </a:p>
          </p:txBody>
        </p:sp>
      </p:grpSp>
      <p:grpSp>
        <p:nvGrpSpPr>
          <p:cNvPr id="260" name="Google Shape;260;p21"/>
          <p:cNvGrpSpPr/>
          <p:nvPr/>
        </p:nvGrpSpPr>
        <p:grpSpPr>
          <a:xfrm>
            <a:off x="4880024" y="1346539"/>
            <a:ext cx="3274661" cy="1567012"/>
            <a:chOff x="4743965" y="1291225"/>
            <a:chExt cx="3288472" cy="1567012"/>
          </a:xfrm>
        </p:grpSpPr>
        <p:sp>
          <p:nvSpPr>
            <p:cNvPr id="261" name="Google Shape;261;p21"/>
            <p:cNvSpPr/>
            <p:nvPr/>
          </p:nvSpPr>
          <p:spPr>
            <a:xfrm>
              <a:off x="6366191" y="1735014"/>
              <a:ext cx="1666246" cy="1041253"/>
            </a:xfrm>
            <a:custGeom>
              <a:avLst/>
              <a:gdLst/>
              <a:ahLst/>
              <a:cxnLst/>
              <a:rect l="l" t="t" r="r" b="b"/>
              <a:pathLst>
                <a:path w="55192" h="34490" fill="none" extrusionOk="0">
                  <a:moveTo>
                    <a:pt x="0" y="1"/>
                  </a:moveTo>
                  <a:lnTo>
                    <a:pt x="55192" y="1"/>
                  </a:lnTo>
                  <a:lnTo>
                    <a:pt x="55192" y="34490"/>
                  </a:lnTo>
                  <a:lnTo>
                    <a:pt x="0" y="34490"/>
                  </a:lnTo>
                  <a:close/>
                </a:path>
              </a:pathLst>
            </a:custGeom>
            <a:solidFill>
              <a:srgbClr val="D1D1D1"/>
            </a:solidFill>
            <a:ln w="19050" cap="flat" cmpd="sng">
              <a:solidFill>
                <a:srgbClr val="FFAF69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4916933" y="1291225"/>
              <a:ext cx="1730340" cy="1567012"/>
            </a:xfrm>
            <a:custGeom>
              <a:avLst/>
              <a:gdLst/>
              <a:ahLst/>
              <a:cxnLst/>
              <a:rect l="l" t="t" r="r" b="b"/>
              <a:pathLst>
                <a:path w="57315" h="51905" extrusionOk="0">
                  <a:moveTo>
                    <a:pt x="0" y="0"/>
                  </a:moveTo>
                  <a:lnTo>
                    <a:pt x="0" y="51905"/>
                  </a:lnTo>
                  <a:lnTo>
                    <a:pt x="48322" y="51905"/>
                  </a:lnTo>
                  <a:lnTo>
                    <a:pt x="48322" y="42547"/>
                  </a:lnTo>
                  <a:lnTo>
                    <a:pt x="57315" y="33576"/>
                  </a:lnTo>
                  <a:lnTo>
                    <a:pt x="48322" y="24606"/>
                  </a:lnTo>
                  <a:lnTo>
                    <a:pt x="48322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743965" y="1380804"/>
              <a:ext cx="788351" cy="620223"/>
            </a:xfrm>
            <a:custGeom>
              <a:avLst/>
              <a:gdLst/>
              <a:ahLst/>
              <a:cxnLst/>
              <a:rect l="l" t="t" r="r" b="b"/>
              <a:pathLst>
                <a:path w="26113" h="20544" extrusionOk="0">
                  <a:moveTo>
                    <a:pt x="0" y="1"/>
                  </a:moveTo>
                  <a:lnTo>
                    <a:pt x="0" y="20543"/>
                  </a:lnTo>
                  <a:lnTo>
                    <a:pt x="22529" y="20543"/>
                  </a:lnTo>
                  <a:lnTo>
                    <a:pt x="26112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ffectLst>
              <a:outerShdw blurRad="128588" dist="19050" dir="54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lt2"/>
                  </a:solidFill>
                </a:rPr>
                <a:t>   </a:t>
              </a:r>
              <a:r>
                <a:rPr lang="en" sz="1800">
                  <a:solidFill>
                    <a:schemeClr val="lt2"/>
                  </a:solidFill>
                </a:rPr>
                <a:t>2</a:t>
              </a:r>
              <a:endParaRPr sz="1800">
                <a:solidFill>
                  <a:schemeClr val="lt2"/>
                </a:solidFill>
              </a:endParaRPr>
            </a:p>
          </p:txBody>
        </p:sp>
      </p:grpSp>
      <p:grpSp>
        <p:nvGrpSpPr>
          <p:cNvPr id="264" name="Google Shape;264;p21"/>
          <p:cNvGrpSpPr/>
          <p:nvPr/>
        </p:nvGrpSpPr>
        <p:grpSpPr>
          <a:xfrm>
            <a:off x="5295004" y="3107076"/>
            <a:ext cx="3123129" cy="1567042"/>
            <a:chOff x="5131927" y="3091226"/>
            <a:chExt cx="3286466" cy="1567042"/>
          </a:xfrm>
        </p:grpSpPr>
        <p:sp>
          <p:nvSpPr>
            <p:cNvPr id="265" name="Google Shape;265;p21"/>
            <p:cNvSpPr/>
            <p:nvPr/>
          </p:nvSpPr>
          <p:spPr>
            <a:xfrm>
              <a:off x="5131927" y="3532267"/>
              <a:ext cx="1666277" cy="1041253"/>
            </a:xfrm>
            <a:custGeom>
              <a:avLst/>
              <a:gdLst/>
              <a:ahLst/>
              <a:cxnLst/>
              <a:rect l="l" t="t" r="r" b="b"/>
              <a:pathLst>
                <a:path w="55193" h="34490" fill="none" extrusionOk="0">
                  <a:moveTo>
                    <a:pt x="1" y="1"/>
                  </a:moveTo>
                  <a:lnTo>
                    <a:pt x="55193" y="1"/>
                  </a:lnTo>
                  <a:lnTo>
                    <a:pt x="55193" y="34490"/>
                  </a:lnTo>
                  <a:lnTo>
                    <a:pt x="1" y="34490"/>
                  </a:lnTo>
                  <a:close/>
                </a:path>
              </a:pathLst>
            </a:custGeom>
            <a:solidFill>
              <a:srgbClr val="0B5394"/>
            </a:solidFill>
            <a:ln w="19050" cap="flat" cmpd="sng">
              <a:solidFill>
                <a:srgbClr val="B8DC6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6517088" y="3091226"/>
              <a:ext cx="1730370" cy="1567042"/>
            </a:xfrm>
            <a:custGeom>
              <a:avLst/>
              <a:gdLst/>
              <a:ahLst/>
              <a:cxnLst/>
              <a:rect l="l" t="t" r="r" b="b"/>
              <a:pathLst>
                <a:path w="57316" h="51906" extrusionOk="0">
                  <a:moveTo>
                    <a:pt x="8971" y="1"/>
                  </a:moveTo>
                  <a:lnTo>
                    <a:pt x="8971" y="30176"/>
                  </a:lnTo>
                  <a:lnTo>
                    <a:pt x="1" y="39146"/>
                  </a:lnTo>
                  <a:lnTo>
                    <a:pt x="8971" y="48139"/>
                  </a:lnTo>
                  <a:lnTo>
                    <a:pt x="8971" y="51905"/>
                  </a:lnTo>
                  <a:lnTo>
                    <a:pt x="57315" y="51905"/>
                  </a:lnTo>
                  <a:lnTo>
                    <a:pt x="57315" y="1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7630042" y="3180835"/>
              <a:ext cx="788351" cy="620193"/>
            </a:xfrm>
            <a:custGeom>
              <a:avLst/>
              <a:gdLst/>
              <a:ahLst/>
              <a:cxnLst/>
              <a:rect l="l" t="t" r="r" b="b"/>
              <a:pathLst>
                <a:path w="26113" h="20543" extrusionOk="0">
                  <a:moveTo>
                    <a:pt x="1" y="0"/>
                  </a:moveTo>
                  <a:lnTo>
                    <a:pt x="3584" y="20543"/>
                  </a:lnTo>
                  <a:lnTo>
                    <a:pt x="26113" y="20543"/>
                  </a:lnTo>
                  <a:lnTo>
                    <a:pt x="26113" y="0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  <a:effectLst>
              <a:outerShdw blurRad="128588" dist="19050" dir="54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D966"/>
                  </a:solidFill>
                </a:rPr>
                <a:t>   </a:t>
              </a:r>
              <a:r>
                <a:rPr lang="en" sz="1900">
                  <a:solidFill>
                    <a:srgbClr val="FFD966"/>
                  </a:solidFill>
                </a:rPr>
                <a:t>4</a:t>
              </a:r>
              <a:endParaRPr sz="1900">
                <a:solidFill>
                  <a:srgbClr val="FFD966"/>
                </a:solidFill>
              </a:endParaRPr>
            </a:p>
          </p:txBody>
        </p:sp>
      </p:grpSp>
      <p:grpSp>
        <p:nvGrpSpPr>
          <p:cNvPr id="268" name="Google Shape;268;p21"/>
          <p:cNvGrpSpPr/>
          <p:nvPr/>
        </p:nvGrpSpPr>
        <p:grpSpPr>
          <a:xfrm>
            <a:off x="1465255" y="3107076"/>
            <a:ext cx="3110017" cy="1567042"/>
            <a:chOff x="1101885" y="3122928"/>
            <a:chExt cx="3272669" cy="1567042"/>
          </a:xfrm>
        </p:grpSpPr>
        <p:sp>
          <p:nvSpPr>
            <p:cNvPr id="269" name="Google Shape;269;p21"/>
            <p:cNvSpPr/>
            <p:nvPr/>
          </p:nvSpPr>
          <p:spPr>
            <a:xfrm>
              <a:off x="1101885" y="3532267"/>
              <a:ext cx="1666246" cy="1041253"/>
            </a:xfrm>
            <a:custGeom>
              <a:avLst/>
              <a:gdLst/>
              <a:ahLst/>
              <a:cxnLst/>
              <a:rect l="l" t="t" r="r" b="b"/>
              <a:pathLst>
                <a:path w="55192" h="34490" fill="none" extrusionOk="0">
                  <a:moveTo>
                    <a:pt x="0" y="1"/>
                  </a:moveTo>
                  <a:lnTo>
                    <a:pt x="55192" y="1"/>
                  </a:lnTo>
                  <a:lnTo>
                    <a:pt x="55192" y="34490"/>
                  </a:lnTo>
                  <a:lnTo>
                    <a:pt x="0" y="34490"/>
                  </a:lnTo>
                  <a:close/>
                </a:path>
              </a:pathLst>
            </a:custGeom>
            <a:solidFill>
              <a:srgbClr val="FFE599"/>
            </a:solidFill>
            <a:ln w="19050" cap="flat" cmpd="sng">
              <a:solidFill>
                <a:srgbClr val="FFB62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2484268" y="3122928"/>
              <a:ext cx="1730370" cy="1567042"/>
            </a:xfrm>
            <a:custGeom>
              <a:avLst/>
              <a:gdLst/>
              <a:ahLst/>
              <a:cxnLst/>
              <a:rect l="l" t="t" r="r" b="b"/>
              <a:pathLst>
                <a:path w="57316" h="51906" extrusionOk="0">
                  <a:moveTo>
                    <a:pt x="8971" y="1"/>
                  </a:moveTo>
                  <a:lnTo>
                    <a:pt x="8971" y="29674"/>
                  </a:lnTo>
                  <a:lnTo>
                    <a:pt x="1" y="38644"/>
                  </a:lnTo>
                  <a:lnTo>
                    <a:pt x="8971" y="47614"/>
                  </a:lnTo>
                  <a:lnTo>
                    <a:pt x="8971" y="51905"/>
                  </a:lnTo>
                  <a:lnTo>
                    <a:pt x="57315" y="51905"/>
                  </a:lnTo>
                  <a:lnTo>
                    <a:pt x="57315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3586896" y="3212537"/>
              <a:ext cx="787657" cy="620193"/>
            </a:xfrm>
            <a:custGeom>
              <a:avLst/>
              <a:gdLst/>
              <a:ahLst/>
              <a:cxnLst/>
              <a:rect l="l" t="t" r="r" b="b"/>
              <a:pathLst>
                <a:path w="26090" h="20543" extrusionOk="0">
                  <a:moveTo>
                    <a:pt x="0" y="0"/>
                  </a:moveTo>
                  <a:lnTo>
                    <a:pt x="3561" y="20543"/>
                  </a:lnTo>
                  <a:lnTo>
                    <a:pt x="26090" y="20543"/>
                  </a:lnTo>
                  <a:lnTo>
                    <a:pt x="26090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  <a:effectLst>
              <a:outerShdw blurRad="128588" dist="19050" dir="5400000" algn="bl" rotWithShape="0">
                <a:srgbClr val="000000">
                  <a:alpha val="3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6D6D6D"/>
                  </a:solidFill>
                </a:rPr>
                <a:t>    3</a:t>
              </a:r>
              <a:endParaRPr sz="1700">
                <a:solidFill>
                  <a:srgbClr val="6D6D6D"/>
                </a:solidFill>
              </a:endParaRPr>
            </a:p>
          </p:txBody>
        </p:sp>
      </p:grpSp>
      <p:sp>
        <p:nvSpPr>
          <p:cNvPr id="272" name="Google Shape;272;p21"/>
          <p:cNvSpPr txBox="1"/>
          <p:nvPr/>
        </p:nvSpPr>
        <p:spPr>
          <a:xfrm>
            <a:off x="5422627" y="3600030"/>
            <a:ext cx="11148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Using Correlation heatmap</a:t>
            </a:r>
            <a:endParaRPr sz="1000"/>
          </a:p>
        </p:txBody>
      </p:sp>
      <p:sp>
        <p:nvSpPr>
          <p:cNvPr id="273" name="Google Shape;273;p21"/>
          <p:cNvSpPr txBox="1"/>
          <p:nvPr/>
        </p:nvSpPr>
        <p:spPr>
          <a:xfrm>
            <a:off x="2338875" y="1805925"/>
            <a:ext cx="18822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</a:endParaRPr>
          </a:p>
          <a:p>
            <a:pPr marL="914400" lvl="1" indent="-29210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000">
                <a:solidFill>
                  <a:srgbClr val="000000"/>
                </a:solidFill>
              </a:rPr>
              <a:t>46 Numerical Data Type Columns</a:t>
            </a:r>
            <a:endParaRPr sz="1000">
              <a:solidFill>
                <a:srgbClr val="000000"/>
              </a:solidFill>
            </a:endParaRPr>
          </a:p>
          <a:p>
            <a:pPr marL="914400" lvl="1" indent="-292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</a:pPr>
            <a:r>
              <a:rPr lang="en" sz="1000">
                <a:solidFill>
                  <a:srgbClr val="000000"/>
                </a:solidFill>
              </a:rPr>
              <a:t>3 Categorical Data Type Columns</a:t>
            </a:r>
            <a:endParaRPr sz="1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274" name="Google Shape;274;p21"/>
          <p:cNvSpPr txBox="1"/>
          <p:nvPr/>
        </p:nvSpPr>
        <p:spPr>
          <a:xfrm>
            <a:off x="1540802" y="3600024"/>
            <a:ext cx="12696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Load shortfall (3h)</a:t>
            </a:r>
            <a:endParaRPr sz="1000"/>
          </a:p>
        </p:txBody>
      </p:sp>
      <p:sp>
        <p:nvSpPr>
          <p:cNvPr id="275" name="Google Shape;275;p21"/>
          <p:cNvSpPr txBox="1"/>
          <p:nvPr/>
        </p:nvSpPr>
        <p:spPr>
          <a:xfrm>
            <a:off x="6831475" y="1871025"/>
            <a:ext cx="1229100" cy="8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</a:rPr>
              <a:t>column with missing values is the “Valencia_pressure” column</a:t>
            </a:r>
            <a:endParaRPr sz="10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 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76" name="Google Shape;276;p21"/>
          <p:cNvSpPr txBox="1"/>
          <p:nvPr/>
        </p:nvSpPr>
        <p:spPr>
          <a:xfrm>
            <a:off x="1228375" y="1871025"/>
            <a:ext cx="1522200" cy="6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b="1"/>
              <a:t>Columns</a:t>
            </a:r>
            <a:endParaRPr sz="1800"/>
          </a:p>
        </p:txBody>
      </p:sp>
      <p:sp>
        <p:nvSpPr>
          <p:cNvPr id="277" name="Google Shape;277;p21"/>
          <p:cNvSpPr txBox="1"/>
          <p:nvPr/>
        </p:nvSpPr>
        <p:spPr>
          <a:xfrm>
            <a:off x="5008275" y="2092400"/>
            <a:ext cx="1746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</a:rPr>
              <a:t>Observatio</a:t>
            </a:r>
            <a:r>
              <a:rPr lang="en" sz="1800" b="1"/>
              <a:t>n</a:t>
            </a:r>
            <a:r>
              <a:rPr lang="en" sz="1800" b="1">
                <a:solidFill>
                  <a:srgbClr val="000000"/>
                </a:solidFill>
              </a:rPr>
              <a:t>s</a:t>
            </a:r>
            <a:r>
              <a:rPr lang="en" sz="1800">
                <a:solidFill>
                  <a:srgbClr val="000000"/>
                </a:solidFill>
              </a:rPr>
              <a:t> </a:t>
            </a:r>
            <a:endParaRPr sz="1800"/>
          </a:p>
        </p:txBody>
      </p:sp>
      <p:sp>
        <p:nvSpPr>
          <p:cNvPr id="278" name="Google Shape;278;p21"/>
          <p:cNvSpPr txBox="1"/>
          <p:nvPr/>
        </p:nvSpPr>
        <p:spPr>
          <a:xfrm>
            <a:off x="3043941" y="3936868"/>
            <a:ext cx="13812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Target variable</a:t>
            </a:r>
            <a:endParaRPr sz="1800" b="1"/>
          </a:p>
        </p:txBody>
      </p:sp>
      <p:sp>
        <p:nvSpPr>
          <p:cNvPr id="279" name="Google Shape;279;p21"/>
          <p:cNvSpPr txBox="1"/>
          <p:nvPr/>
        </p:nvSpPr>
        <p:spPr>
          <a:xfrm>
            <a:off x="6878694" y="3936652"/>
            <a:ext cx="13812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Feature correlation</a:t>
            </a:r>
            <a:endParaRPr sz="18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"/>
          <p:cNvSpPr txBox="1">
            <a:spLocks noGrp="1"/>
          </p:cNvSpPr>
          <p:nvPr>
            <p:ph type="title"/>
          </p:nvPr>
        </p:nvSpPr>
        <p:spPr>
          <a:xfrm>
            <a:off x="1208650" y="146950"/>
            <a:ext cx="3976200" cy="5895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Exploration &amp; EDA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2"/>
          <p:cNvSpPr txBox="1"/>
          <p:nvPr/>
        </p:nvSpPr>
        <p:spPr>
          <a:xfrm>
            <a:off x="6365250" y="1502750"/>
            <a:ext cx="2480100" cy="17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300"/>
              <a:t>There is high correlation between some columns, this will cause problems in our modelling stage, therefore will be dealt with in the Data engineering stage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Google Shape;28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35650"/>
            <a:ext cx="6989450" cy="34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"/>
          <p:cNvSpPr txBox="1">
            <a:spLocks noGrp="1"/>
          </p:cNvSpPr>
          <p:nvPr>
            <p:ph type="title"/>
          </p:nvPr>
        </p:nvSpPr>
        <p:spPr>
          <a:xfrm>
            <a:off x="1188925" y="12720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Irregularities 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3" name="Google Shape;293;p23"/>
          <p:cNvGrpSpPr/>
          <p:nvPr/>
        </p:nvGrpSpPr>
        <p:grpSpPr>
          <a:xfrm>
            <a:off x="2837962" y="1188402"/>
            <a:ext cx="3468343" cy="3422720"/>
            <a:chOff x="2981965" y="1264277"/>
            <a:chExt cx="3180215" cy="3138383"/>
          </a:xfrm>
        </p:grpSpPr>
        <p:sp>
          <p:nvSpPr>
            <p:cNvPr id="294" name="Google Shape;294;p23"/>
            <p:cNvSpPr/>
            <p:nvPr/>
          </p:nvSpPr>
          <p:spPr>
            <a:xfrm>
              <a:off x="3243847" y="1504967"/>
              <a:ext cx="2656973" cy="2656973"/>
            </a:xfrm>
            <a:custGeom>
              <a:avLst/>
              <a:gdLst/>
              <a:ahLst/>
              <a:cxnLst/>
              <a:rect l="l" t="t" r="r" b="b"/>
              <a:pathLst>
                <a:path w="91778" h="91778" extrusionOk="0">
                  <a:moveTo>
                    <a:pt x="21739" y="1"/>
                  </a:moveTo>
                  <a:lnTo>
                    <a:pt x="21739" y="597"/>
                  </a:lnTo>
                  <a:lnTo>
                    <a:pt x="23852" y="597"/>
                  </a:lnTo>
                  <a:lnTo>
                    <a:pt x="23852" y="1"/>
                  </a:lnTo>
                  <a:close/>
                  <a:moveTo>
                    <a:pt x="25964" y="1"/>
                  </a:moveTo>
                  <a:lnTo>
                    <a:pt x="25964" y="597"/>
                  </a:lnTo>
                  <a:lnTo>
                    <a:pt x="28077" y="597"/>
                  </a:lnTo>
                  <a:lnTo>
                    <a:pt x="28077" y="1"/>
                  </a:lnTo>
                  <a:close/>
                  <a:moveTo>
                    <a:pt x="30189" y="1"/>
                  </a:moveTo>
                  <a:lnTo>
                    <a:pt x="30189" y="597"/>
                  </a:lnTo>
                  <a:lnTo>
                    <a:pt x="32302" y="597"/>
                  </a:lnTo>
                  <a:lnTo>
                    <a:pt x="32302" y="1"/>
                  </a:lnTo>
                  <a:close/>
                  <a:moveTo>
                    <a:pt x="34414" y="1"/>
                  </a:moveTo>
                  <a:lnTo>
                    <a:pt x="34414" y="597"/>
                  </a:lnTo>
                  <a:lnTo>
                    <a:pt x="36527" y="597"/>
                  </a:lnTo>
                  <a:lnTo>
                    <a:pt x="36527" y="1"/>
                  </a:lnTo>
                  <a:close/>
                  <a:moveTo>
                    <a:pt x="38639" y="1"/>
                  </a:moveTo>
                  <a:lnTo>
                    <a:pt x="38639" y="597"/>
                  </a:lnTo>
                  <a:lnTo>
                    <a:pt x="40752" y="597"/>
                  </a:lnTo>
                  <a:lnTo>
                    <a:pt x="40752" y="1"/>
                  </a:lnTo>
                  <a:close/>
                  <a:moveTo>
                    <a:pt x="42864" y="1"/>
                  </a:moveTo>
                  <a:lnTo>
                    <a:pt x="42864" y="597"/>
                  </a:lnTo>
                  <a:lnTo>
                    <a:pt x="44977" y="597"/>
                  </a:lnTo>
                  <a:lnTo>
                    <a:pt x="44977" y="1"/>
                  </a:lnTo>
                  <a:close/>
                  <a:moveTo>
                    <a:pt x="47090" y="1"/>
                  </a:moveTo>
                  <a:lnTo>
                    <a:pt x="47090" y="597"/>
                  </a:lnTo>
                  <a:lnTo>
                    <a:pt x="49202" y="597"/>
                  </a:lnTo>
                  <a:lnTo>
                    <a:pt x="49202" y="1"/>
                  </a:lnTo>
                  <a:close/>
                  <a:moveTo>
                    <a:pt x="51315" y="1"/>
                  </a:moveTo>
                  <a:lnTo>
                    <a:pt x="51315" y="597"/>
                  </a:lnTo>
                  <a:lnTo>
                    <a:pt x="53427" y="597"/>
                  </a:lnTo>
                  <a:lnTo>
                    <a:pt x="53427" y="1"/>
                  </a:lnTo>
                  <a:close/>
                  <a:moveTo>
                    <a:pt x="55540" y="1"/>
                  </a:moveTo>
                  <a:lnTo>
                    <a:pt x="55540" y="597"/>
                  </a:lnTo>
                  <a:lnTo>
                    <a:pt x="57652" y="597"/>
                  </a:lnTo>
                  <a:lnTo>
                    <a:pt x="57652" y="1"/>
                  </a:lnTo>
                  <a:close/>
                  <a:moveTo>
                    <a:pt x="59765" y="1"/>
                  </a:moveTo>
                  <a:lnTo>
                    <a:pt x="59765" y="597"/>
                  </a:lnTo>
                  <a:lnTo>
                    <a:pt x="61877" y="597"/>
                  </a:lnTo>
                  <a:lnTo>
                    <a:pt x="61877" y="1"/>
                  </a:lnTo>
                  <a:close/>
                  <a:moveTo>
                    <a:pt x="64008" y="1"/>
                  </a:moveTo>
                  <a:lnTo>
                    <a:pt x="64008" y="597"/>
                  </a:lnTo>
                  <a:lnTo>
                    <a:pt x="66120" y="597"/>
                  </a:lnTo>
                  <a:lnTo>
                    <a:pt x="66120" y="1"/>
                  </a:lnTo>
                  <a:close/>
                  <a:moveTo>
                    <a:pt x="68233" y="1"/>
                  </a:moveTo>
                  <a:lnTo>
                    <a:pt x="68233" y="597"/>
                  </a:lnTo>
                  <a:lnTo>
                    <a:pt x="70345" y="597"/>
                  </a:lnTo>
                  <a:lnTo>
                    <a:pt x="70345" y="1"/>
                  </a:lnTo>
                  <a:close/>
                  <a:moveTo>
                    <a:pt x="18218" y="1"/>
                  </a:moveTo>
                  <a:cubicBezTo>
                    <a:pt x="17966" y="1"/>
                    <a:pt x="17731" y="1"/>
                    <a:pt x="17496" y="19"/>
                  </a:cubicBezTo>
                  <a:lnTo>
                    <a:pt x="17514" y="615"/>
                  </a:lnTo>
                  <a:cubicBezTo>
                    <a:pt x="17749" y="615"/>
                    <a:pt x="17984" y="597"/>
                    <a:pt x="18218" y="597"/>
                  </a:cubicBezTo>
                  <a:lnTo>
                    <a:pt x="19609" y="597"/>
                  </a:lnTo>
                  <a:lnTo>
                    <a:pt x="19609" y="1"/>
                  </a:lnTo>
                  <a:close/>
                  <a:moveTo>
                    <a:pt x="72458" y="1"/>
                  </a:moveTo>
                  <a:lnTo>
                    <a:pt x="72458" y="597"/>
                  </a:lnTo>
                  <a:lnTo>
                    <a:pt x="73559" y="597"/>
                  </a:lnTo>
                  <a:cubicBezTo>
                    <a:pt x="73884" y="597"/>
                    <a:pt x="74227" y="615"/>
                    <a:pt x="74552" y="633"/>
                  </a:cubicBezTo>
                  <a:lnTo>
                    <a:pt x="74588" y="37"/>
                  </a:lnTo>
                  <a:cubicBezTo>
                    <a:pt x="74245" y="19"/>
                    <a:pt x="73902" y="1"/>
                    <a:pt x="73559" y="1"/>
                  </a:cubicBezTo>
                  <a:close/>
                  <a:moveTo>
                    <a:pt x="15348" y="218"/>
                  </a:moveTo>
                  <a:cubicBezTo>
                    <a:pt x="14643" y="326"/>
                    <a:pt x="13939" y="488"/>
                    <a:pt x="13253" y="687"/>
                  </a:cubicBezTo>
                  <a:lnTo>
                    <a:pt x="13416" y="1265"/>
                  </a:lnTo>
                  <a:cubicBezTo>
                    <a:pt x="14084" y="1066"/>
                    <a:pt x="14770" y="922"/>
                    <a:pt x="15456" y="813"/>
                  </a:cubicBezTo>
                  <a:lnTo>
                    <a:pt x="15348" y="218"/>
                  </a:lnTo>
                  <a:close/>
                  <a:moveTo>
                    <a:pt x="76719" y="272"/>
                  </a:moveTo>
                  <a:lnTo>
                    <a:pt x="76611" y="868"/>
                  </a:lnTo>
                  <a:cubicBezTo>
                    <a:pt x="77297" y="994"/>
                    <a:pt x="77965" y="1138"/>
                    <a:pt x="78633" y="1337"/>
                  </a:cubicBezTo>
                  <a:lnTo>
                    <a:pt x="78795" y="777"/>
                  </a:lnTo>
                  <a:cubicBezTo>
                    <a:pt x="78127" y="561"/>
                    <a:pt x="77423" y="398"/>
                    <a:pt x="76719" y="272"/>
                  </a:cubicBezTo>
                  <a:close/>
                  <a:moveTo>
                    <a:pt x="11231" y="1391"/>
                  </a:moveTo>
                  <a:cubicBezTo>
                    <a:pt x="10563" y="1662"/>
                    <a:pt x="9931" y="1969"/>
                    <a:pt x="9299" y="2330"/>
                  </a:cubicBezTo>
                  <a:lnTo>
                    <a:pt x="9588" y="2854"/>
                  </a:lnTo>
                  <a:cubicBezTo>
                    <a:pt x="10202" y="2511"/>
                    <a:pt x="10816" y="2204"/>
                    <a:pt x="11466" y="1951"/>
                  </a:cubicBezTo>
                  <a:lnTo>
                    <a:pt x="11231" y="1391"/>
                  </a:lnTo>
                  <a:close/>
                  <a:moveTo>
                    <a:pt x="80818" y="1499"/>
                  </a:moveTo>
                  <a:lnTo>
                    <a:pt x="80583" y="2059"/>
                  </a:lnTo>
                  <a:cubicBezTo>
                    <a:pt x="81215" y="2330"/>
                    <a:pt x="81829" y="2655"/>
                    <a:pt x="82425" y="2998"/>
                  </a:cubicBezTo>
                  <a:lnTo>
                    <a:pt x="82732" y="2474"/>
                  </a:lnTo>
                  <a:cubicBezTo>
                    <a:pt x="82118" y="2113"/>
                    <a:pt x="81468" y="1788"/>
                    <a:pt x="80818" y="1499"/>
                  </a:cubicBezTo>
                  <a:close/>
                  <a:moveTo>
                    <a:pt x="7493" y="3486"/>
                  </a:moveTo>
                  <a:cubicBezTo>
                    <a:pt x="6916" y="3901"/>
                    <a:pt x="6356" y="4370"/>
                    <a:pt x="5832" y="4858"/>
                  </a:cubicBezTo>
                  <a:lnTo>
                    <a:pt x="6247" y="5291"/>
                  </a:lnTo>
                  <a:cubicBezTo>
                    <a:pt x="6753" y="4822"/>
                    <a:pt x="7295" y="4370"/>
                    <a:pt x="7854" y="3973"/>
                  </a:cubicBezTo>
                  <a:lnTo>
                    <a:pt x="7493" y="3486"/>
                  </a:lnTo>
                  <a:close/>
                  <a:moveTo>
                    <a:pt x="84519" y="3666"/>
                  </a:moveTo>
                  <a:lnTo>
                    <a:pt x="84158" y="4154"/>
                  </a:lnTo>
                  <a:cubicBezTo>
                    <a:pt x="84718" y="4569"/>
                    <a:pt x="85241" y="5020"/>
                    <a:pt x="85747" y="5490"/>
                  </a:cubicBezTo>
                  <a:lnTo>
                    <a:pt x="86162" y="5056"/>
                  </a:lnTo>
                  <a:cubicBezTo>
                    <a:pt x="85639" y="4569"/>
                    <a:pt x="85097" y="4099"/>
                    <a:pt x="84519" y="3666"/>
                  </a:cubicBezTo>
                  <a:close/>
                  <a:moveTo>
                    <a:pt x="4352" y="6393"/>
                  </a:moveTo>
                  <a:cubicBezTo>
                    <a:pt x="3882" y="6934"/>
                    <a:pt x="3449" y="7512"/>
                    <a:pt x="3052" y="8108"/>
                  </a:cubicBezTo>
                  <a:lnTo>
                    <a:pt x="3557" y="8451"/>
                  </a:lnTo>
                  <a:cubicBezTo>
                    <a:pt x="3936" y="7873"/>
                    <a:pt x="4352" y="7313"/>
                    <a:pt x="4803" y="6790"/>
                  </a:cubicBezTo>
                  <a:lnTo>
                    <a:pt x="4352" y="6393"/>
                  </a:lnTo>
                  <a:close/>
                  <a:moveTo>
                    <a:pt x="87625" y="6645"/>
                  </a:moveTo>
                  <a:lnTo>
                    <a:pt x="87155" y="7024"/>
                  </a:lnTo>
                  <a:cubicBezTo>
                    <a:pt x="87589" y="7548"/>
                    <a:pt x="88004" y="8108"/>
                    <a:pt x="88383" y="8704"/>
                  </a:cubicBezTo>
                  <a:lnTo>
                    <a:pt x="88889" y="8379"/>
                  </a:lnTo>
                  <a:cubicBezTo>
                    <a:pt x="88491" y="7765"/>
                    <a:pt x="88076" y="7187"/>
                    <a:pt x="87625" y="6645"/>
                  </a:cubicBezTo>
                  <a:close/>
                  <a:moveTo>
                    <a:pt x="1968" y="9968"/>
                  </a:moveTo>
                  <a:cubicBezTo>
                    <a:pt x="1643" y="10600"/>
                    <a:pt x="1354" y="11268"/>
                    <a:pt x="1102" y="11936"/>
                  </a:cubicBezTo>
                  <a:lnTo>
                    <a:pt x="1679" y="12134"/>
                  </a:lnTo>
                  <a:cubicBezTo>
                    <a:pt x="1914" y="11502"/>
                    <a:pt x="2185" y="10852"/>
                    <a:pt x="2510" y="10238"/>
                  </a:cubicBezTo>
                  <a:lnTo>
                    <a:pt x="1968" y="9968"/>
                  </a:lnTo>
                  <a:close/>
                  <a:moveTo>
                    <a:pt x="89936" y="10238"/>
                  </a:moveTo>
                  <a:lnTo>
                    <a:pt x="89394" y="10509"/>
                  </a:lnTo>
                  <a:cubicBezTo>
                    <a:pt x="89701" y="11123"/>
                    <a:pt x="89972" y="11773"/>
                    <a:pt x="90189" y="12423"/>
                  </a:cubicBezTo>
                  <a:lnTo>
                    <a:pt x="90766" y="12225"/>
                  </a:lnTo>
                  <a:cubicBezTo>
                    <a:pt x="90532" y="11556"/>
                    <a:pt x="90243" y="10888"/>
                    <a:pt x="89936" y="10238"/>
                  </a:cubicBezTo>
                  <a:close/>
                  <a:moveTo>
                    <a:pt x="488" y="13994"/>
                  </a:moveTo>
                  <a:cubicBezTo>
                    <a:pt x="325" y="14680"/>
                    <a:pt x="199" y="15402"/>
                    <a:pt x="109" y="16106"/>
                  </a:cubicBezTo>
                  <a:lnTo>
                    <a:pt x="722" y="16179"/>
                  </a:lnTo>
                  <a:cubicBezTo>
                    <a:pt x="795" y="15493"/>
                    <a:pt x="921" y="14806"/>
                    <a:pt x="1065" y="14120"/>
                  </a:cubicBezTo>
                  <a:lnTo>
                    <a:pt x="488" y="13994"/>
                  </a:lnTo>
                  <a:close/>
                  <a:moveTo>
                    <a:pt x="91344" y="14283"/>
                  </a:moveTo>
                  <a:lnTo>
                    <a:pt x="90766" y="14427"/>
                  </a:lnTo>
                  <a:cubicBezTo>
                    <a:pt x="90911" y="15095"/>
                    <a:pt x="91019" y="15781"/>
                    <a:pt x="91091" y="16468"/>
                  </a:cubicBezTo>
                  <a:lnTo>
                    <a:pt x="91687" y="16413"/>
                  </a:lnTo>
                  <a:cubicBezTo>
                    <a:pt x="91615" y="15691"/>
                    <a:pt x="91507" y="14987"/>
                    <a:pt x="91344" y="14283"/>
                  </a:cubicBezTo>
                  <a:close/>
                  <a:moveTo>
                    <a:pt x="0" y="18255"/>
                  </a:moveTo>
                  <a:lnTo>
                    <a:pt x="0" y="20368"/>
                  </a:lnTo>
                  <a:lnTo>
                    <a:pt x="596" y="20368"/>
                  </a:lnTo>
                  <a:lnTo>
                    <a:pt x="596" y="18255"/>
                  </a:lnTo>
                  <a:close/>
                  <a:moveTo>
                    <a:pt x="91164" y="18544"/>
                  </a:moveTo>
                  <a:lnTo>
                    <a:pt x="91164" y="20657"/>
                  </a:lnTo>
                  <a:lnTo>
                    <a:pt x="91777" y="20657"/>
                  </a:lnTo>
                  <a:lnTo>
                    <a:pt x="91777" y="18544"/>
                  </a:lnTo>
                  <a:close/>
                  <a:moveTo>
                    <a:pt x="0" y="22480"/>
                  </a:moveTo>
                  <a:lnTo>
                    <a:pt x="0" y="24593"/>
                  </a:lnTo>
                  <a:lnTo>
                    <a:pt x="596" y="24593"/>
                  </a:lnTo>
                  <a:lnTo>
                    <a:pt x="596" y="22480"/>
                  </a:lnTo>
                  <a:close/>
                  <a:moveTo>
                    <a:pt x="91164" y="22769"/>
                  </a:moveTo>
                  <a:lnTo>
                    <a:pt x="91164" y="24882"/>
                  </a:lnTo>
                  <a:lnTo>
                    <a:pt x="91777" y="24882"/>
                  </a:lnTo>
                  <a:lnTo>
                    <a:pt x="91777" y="22769"/>
                  </a:lnTo>
                  <a:close/>
                  <a:moveTo>
                    <a:pt x="0" y="26705"/>
                  </a:moveTo>
                  <a:lnTo>
                    <a:pt x="0" y="28818"/>
                  </a:lnTo>
                  <a:lnTo>
                    <a:pt x="596" y="28818"/>
                  </a:lnTo>
                  <a:lnTo>
                    <a:pt x="596" y="26705"/>
                  </a:lnTo>
                  <a:close/>
                  <a:moveTo>
                    <a:pt x="91164" y="27012"/>
                  </a:moveTo>
                  <a:lnTo>
                    <a:pt x="91164" y="29125"/>
                  </a:lnTo>
                  <a:lnTo>
                    <a:pt x="91777" y="29125"/>
                  </a:lnTo>
                  <a:lnTo>
                    <a:pt x="91777" y="27012"/>
                  </a:lnTo>
                  <a:close/>
                  <a:moveTo>
                    <a:pt x="0" y="30930"/>
                  </a:moveTo>
                  <a:lnTo>
                    <a:pt x="0" y="33043"/>
                  </a:lnTo>
                  <a:lnTo>
                    <a:pt x="596" y="33043"/>
                  </a:lnTo>
                  <a:lnTo>
                    <a:pt x="596" y="30930"/>
                  </a:lnTo>
                  <a:close/>
                  <a:moveTo>
                    <a:pt x="91164" y="31237"/>
                  </a:moveTo>
                  <a:lnTo>
                    <a:pt x="91164" y="33350"/>
                  </a:lnTo>
                  <a:lnTo>
                    <a:pt x="91777" y="33350"/>
                  </a:lnTo>
                  <a:lnTo>
                    <a:pt x="91777" y="31237"/>
                  </a:lnTo>
                  <a:close/>
                  <a:moveTo>
                    <a:pt x="0" y="35155"/>
                  </a:moveTo>
                  <a:lnTo>
                    <a:pt x="0" y="37268"/>
                  </a:lnTo>
                  <a:lnTo>
                    <a:pt x="596" y="37268"/>
                  </a:lnTo>
                  <a:lnTo>
                    <a:pt x="596" y="35155"/>
                  </a:lnTo>
                  <a:close/>
                  <a:moveTo>
                    <a:pt x="91164" y="35462"/>
                  </a:moveTo>
                  <a:lnTo>
                    <a:pt x="91164" y="37575"/>
                  </a:lnTo>
                  <a:lnTo>
                    <a:pt x="91777" y="37575"/>
                  </a:lnTo>
                  <a:lnTo>
                    <a:pt x="91777" y="35462"/>
                  </a:lnTo>
                  <a:close/>
                  <a:moveTo>
                    <a:pt x="0" y="39380"/>
                  </a:moveTo>
                  <a:lnTo>
                    <a:pt x="0" y="41493"/>
                  </a:lnTo>
                  <a:lnTo>
                    <a:pt x="596" y="41493"/>
                  </a:lnTo>
                  <a:lnTo>
                    <a:pt x="596" y="39380"/>
                  </a:lnTo>
                  <a:close/>
                  <a:moveTo>
                    <a:pt x="91164" y="39687"/>
                  </a:moveTo>
                  <a:lnTo>
                    <a:pt x="91164" y="41800"/>
                  </a:lnTo>
                  <a:lnTo>
                    <a:pt x="91777" y="41800"/>
                  </a:lnTo>
                  <a:lnTo>
                    <a:pt x="91777" y="39687"/>
                  </a:lnTo>
                  <a:close/>
                  <a:moveTo>
                    <a:pt x="0" y="43605"/>
                  </a:moveTo>
                  <a:lnTo>
                    <a:pt x="0" y="45718"/>
                  </a:lnTo>
                  <a:lnTo>
                    <a:pt x="596" y="45718"/>
                  </a:lnTo>
                  <a:lnTo>
                    <a:pt x="596" y="43605"/>
                  </a:lnTo>
                  <a:close/>
                  <a:moveTo>
                    <a:pt x="91164" y="43912"/>
                  </a:moveTo>
                  <a:lnTo>
                    <a:pt x="91164" y="46025"/>
                  </a:lnTo>
                  <a:lnTo>
                    <a:pt x="91777" y="46025"/>
                  </a:lnTo>
                  <a:lnTo>
                    <a:pt x="91777" y="43912"/>
                  </a:lnTo>
                  <a:close/>
                  <a:moveTo>
                    <a:pt x="0" y="47830"/>
                  </a:moveTo>
                  <a:lnTo>
                    <a:pt x="0" y="49943"/>
                  </a:lnTo>
                  <a:lnTo>
                    <a:pt x="596" y="49943"/>
                  </a:lnTo>
                  <a:lnTo>
                    <a:pt x="596" y="47830"/>
                  </a:lnTo>
                  <a:close/>
                  <a:moveTo>
                    <a:pt x="91164" y="48137"/>
                  </a:moveTo>
                  <a:lnTo>
                    <a:pt x="91164" y="50250"/>
                  </a:lnTo>
                  <a:lnTo>
                    <a:pt x="91777" y="50250"/>
                  </a:lnTo>
                  <a:lnTo>
                    <a:pt x="91777" y="48137"/>
                  </a:lnTo>
                  <a:close/>
                  <a:moveTo>
                    <a:pt x="0" y="52055"/>
                  </a:moveTo>
                  <a:lnTo>
                    <a:pt x="0" y="54168"/>
                  </a:lnTo>
                  <a:lnTo>
                    <a:pt x="596" y="54168"/>
                  </a:lnTo>
                  <a:lnTo>
                    <a:pt x="596" y="52055"/>
                  </a:lnTo>
                  <a:close/>
                  <a:moveTo>
                    <a:pt x="91164" y="52362"/>
                  </a:moveTo>
                  <a:lnTo>
                    <a:pt x="91164" y="54475"/>
                  </a:lnTo>
                  <a:lnTo>
                    <a:pt x="91777" y="54475"/>
                  </a:lnTo>
                  <a:lnTo>
                    <a:pt x="91777" y="52362"/>
                  </a:lnTo>
                  <a:close/>
                  <a:moveTo>
                    <a:pt x="0" y="56280"/>
                  </a:moveTo>
                  <a:lnTo>
                    <a:pt x="0" y="58411"/>
                  </a:lnTo>
                  <a:lnTo>
                    <a:pt x="596" y="58411"/>
                  </a:lnTo>
                  <a:lnTo>
                    <a:pt x="596" y="56280"/>
                  </a:lnTo>
                  <a:close/>
                  <a:moveTo>
                    <a:pt x="91164" y="56587"/>
                  </a:moveTo>
                  <a:lnTo>
                    <a:pt x="91164" y="58700"/>
                  </a:lnTo>
                  <a:lnTo>
                    <a:pt x="91777" y="58700"/>
                  </a:lnTo>
                  <a:lnTo>
                    <a:pt x="91777" y="56587"/>
                  </a:lnTo>
                  <a:close/>
                  <a:moveTo>
                    <a:pt x="0" y="60523"/>
                  </a:moveTo>
                  <a:lnTo>
                    <a:pt x="0" y="62636"/>
                  </a:lnTo>
                  <a:lnTo>
                    <a:pt x="596" y="62636"/>
                  </a:lnTo>
                  <a:lnTo>
                    <a:pt x="596" y="60523"/>
                  </a:lnTo>
                  <a:close/>
                  <a:moveTo>
                    <a:pt x="91164" y="60812"/>
                  </a:moveTo>
                  <a:lnTo>
                    <a:pt x="91164" y="62925"/>
                  </a:lnTo>
                  <a:lnTo>
                    <a:pt x="91777" y="62925"/>
                  </a:lnTo>
                  <a:lnTo>
                    <a:pt x="91777" y="60812"/>
                  </a:lnTo>
                  <a:close/>
                  <a:moveTo>
                    <a:pt x="0" y="64748"/>
                  </a:moveTo>
                  <a:lnTo>
                    <a:pt x="0" y="66861"/>
                  </a:lnTo>
                  <a:lnTo>
                    <a:pt x="596" y="66861"/>
                  </a:lnTo>
                  <a:lnTo>
                    <a:pt x="596" y="64748"/>
                  </a:lnTo>
                  <a:close/>
                  <a:moveTo>
                    <a:pt x="91164" y="65037"/>
                  </a:moveTo>
                  <a:lnTo>
                    <a:pt x="91164" y="67150"/>
                  </a:lnTo>
                  <a:lnTo>
                    <a:pt x="91777" y="67150"/>
                  </a:lnTo>
                  <a:lnTo>
                    <a:pt x="91777" y="65037"/>
                  </a:lnTo>
                  <a:close/>
                  <a:moveTo>
                    <a:pt x="0" y="68973"/>
                  </a:moveTo>
                  <a:lnTo>
                    <a:pt x="0" y="71086"/>
                  </a:lnTo>
                  <a:lnTo>
                    <a:pt x="596" y="71086"/>
                  </a:lnTo>
                  <a:lnTo>
                    <a:pt x="596" y="68973"/>
                  </a:lnTo>
                  <a:close/>
                  <a:moveTo>
                    <a:pt x="91164" y="69280"/>
                  </a:moveTo>
                  <a:lnTo>
                    <a:pt x="91164" y="71393"/>
                  </a:lnTo>
                  <a:lnTo>
                    <a:pt x="91777" y="71393"/>
                  </a:lnTo>
                  <a:lnTo>
                    <a:pt x="91777" y="69280"/>
                  </a:lnTo>
                  <a:close/>
                  <a:moveTo>
                    <a:pt x="0" y="73199"/>
                  </a:moveTo>
                  <a:lnTo>
                    <a:pt x="0" y="73560"/>
                  </a:lnTo>
                  <a:cubicBezTo>
                    <a:pt x="0" y="74155"/>
                    <a:pt x="18" y="74751"/>
                    <a:pt x="72" y="75329"/>
                  </a:cubicBezTo>
                  <a:lnTo>
                    <a:pt x="686" y="75275"/>
                  </a:lnTo>
                  <a:cubicBezTo>
                    <a:pt x="632" y="74715"/>
                    <a:pt x="596" y="74137"/>
                    <a:pt x="596" y="73560"/>
                  </a:cubicBezTo>
                  <a:lnTo>
                    <a:pt x="596" y="73199"/>
                  </a:lnTo>
                  <a:close/>
                  <a:moveTo>
                    <a:pt x="91164" y="73505"/>
                  </a:moveTo>
                  <a:lnTo>
                    <a:pt x="91164" y="73560"/>
                  </a:lnTo>
                  <a:cubicBezTo>
                    <a:pt x="91164" y="74246"/>
                    <a:pt x="91127" y="74950"/>
                    <a:pt x="91055" y="75636"/>
                  </a:cubicBezTo>
                  <a:lnTo>
                    <a:pt x="91651" y="75708"/>
                  </a:lnTo>
                  <a:cubicBezTo>
                    <a:pt x="91723" y="75004"/>
                    <a:pt x="91777" y="74282"/>
                    <a:pt x="91777" y="73560"/>
                  </a:cubicBezTo>
                  <a:lnTo>
                    <a:pt x="91777" y="73505"/>
                  </a:lnTo>
                  <a:close/>
                  <a:moveTo>
                    <a:pt x="993" y="77333"/>
                  </a:moveTo>
                  <a:lnTo>
                    <a:pt x="415" y="77460"/>
                  </a:lnTo>
                  <a:cubicBezTo>
                    <a:pt x="560" y="78146"/>
                    <a:pt x="759" y="78850"/>
                    <a:pt x="993" y="79518"/>
                  </a:cubicBezTo>
                  <a:lnTo>
                    <a:pt x="1571" y="79319"/>
                  </a:lnTo>
                  <a:cubicBezTo>
                    <a:pt x="1336" y="78669"/>
                    <a:pt x="1156" y="78001"/>
                    <a:pt x="993" y="77333"/>
                  </a:cubicBezTo>
                  <a:close/>
                  <a:moveTo>
                    <a:pt x="90694" y="77676"/>
                  </a:moveTo>
                  <a:cubicBezTo>
                    <a:pt x="90532" y="78344"/>
                    <a:pt x="90315" y="79012"/>
                    <a:pt x="90080" y="79662"/>
                  </a:cubicBezTo>
                  <a:lnTo>
                    <a:pt x="90640" y="79879"/>
                  </a:lnTo>
                  <a:cubicBezTo>
                    <a:pt x="90893" y="79211"/>
                    <a:pt x="91109" y="78507"/>
                    <a:pt x="91272" y="77821"/>
                  </a:cubicBezTo>
                  <a:lnTo>
                    <a:pt x="90694" y="77676"/>
                  </a:lnTo>
                  <a:close/>
                  <a:moveTo>
                    <a:pt x="2365" y="81251"/>
                  </a:moveTo>
                  <a:lnTo>
                    <a:pt x="1824" y="81504"/>
                  </a:lnTo>
                  <a:cubicBezTo>
                    <a:pt x="2131" y="82154"/>
                    <a:pt x="2474" y="82786"/>
                    <a:pt x="2871" y="83382"/>
                  </a:cubicBezTo>
                  <a:lnTo>
                    <a:pt x="3377" y="83057"/>
                  </a:lnTo>
                  <a:cubicBezTo>
                    <a:pt x="2997" y="82479"/>
                    <a:pt x="2654" y="81865"/>
                    <a:pt x="2365" y="81251"/>
                  </a:cubicBezTo>
                  <a:close/>
                  <a:moveTo>
                    <a:pt x="89250" y="81576"/>
                  </a:moveTo>
                  <a:cubicBezTo>
                    <a:pt x="88943" y="82190"/>
                    <a:pt x="88582" y="82786"/>
                    <a:pt x="88202" y="83364"/>
                  </a:cubicBezTo>
                  <a:lnTo>
                    <a:pt x="88690" y="83689"/>
                  </a:lnTo>
                  <a:cubicBezTo>
                    <a:pt x="89087" y="83093"/>
                    <a:pt x="89466" y="82479"/>
                    <a:pt x="89791" y="81847"/>
                  </a:cubicBezTo>
                  <a:lnTo>
                    <a:pt x="89250" y="81576"/>
                  </a:lnTo>
                  <a:close/>
                  <a:moveTo>
                    <a:pt x="4586" y="84736"/>
                  </a:moveTo>
                  <a:lnTo>
                    <a:pt x="4135" y="85115"/>
                  </a:lnTo>
                  <a:cubicBezTo>
                    <a:pt x="4586" y="85675"/>
                    <a:pt x="5074" y="86199"/>
                    <a:pt x="5579" y="86686"/>
                  </a:cubicBezTo>
                  <a:lnTo>
                    <a:pt x="5995" y="86253"/>
                  </a:lnTo>
                  <a:cubicBezTo>
                    <a:pt x="5507" y="85783"/>
                    <a:pt x="5038" y="85260"/>
                    <a:pt x="4586" y="84736"/>
                  </a:cubicBezTo>
                  <a:close/>
                  <a:moveTo>
                    <a:pt x="86939" y="85007"/>
                  </a:moveTo>
                  <a:cubicBezTo>
                    <a:pt x="86487" y="85531"/>
                    <a:pt x="86000" y="86036"/>
                    <a:pt x="85494" y="86506"/>
                  </a:cubicBezTo>
                  <a:lnTo>
                    <a:pt x="85909" y="86957"/>
                  </a:lnTo>
                  <a:cubicBezTo>
                    <a:pt x="86433" y="86469"/>
                    <a:pt x="86939" y="85946"/>
                    <a:pt x="87390" y="85404"/>
                  </a:cubicBezTo>
                  <a:lnTo>
                    <a:pt x="86939" y="85007"/>
                  </a:lnTo>
                  <a:close/>
                  <a:moveTo>
                    <a:pt x="7584" y="87607"/>
                  </a:moveTo>
                  <a:lnTo>
                    <a:pt x="7222" y="88094"/>
                  </a:lnTo>
                  <a:cubicBezTo>
                    <a:pt x="7782" y="88528"/>
                    <a:pt x="8396" y="88925"/>
                    <a:pt x="9010" y="89286"/>
                  </a:cubicBezTo>
                  <a:lnTo>
                    <a:pt x="9299" y="88763"/>
                  </a:lnTo>
                  <a:cubicBezTo>
                    <a:pt x="8721" y="88419"/>
                    <a:pt x="8125" y="88022"/>
                    <a:pt x="7584" y="87607"/>
                  </a:cubicBezTo>
                  <a:close/>
                  <a:moveTo>
                    <a:pt x="83887" y="87824"/>
                  </a:moveTo>
                  <a:cubicBezTo>
                    <a:pt x="83327" y="88221"/>
                    <a:pt x="82750" y="88600"/>
                    <a:pt x="82154" y="88943"/>
                  </a:cubicBezTo>
                  <a:lnTo>
                    <a:pt x="82443" y="89467"/>
                  </a:lnTo>
                  <a:cubicBezTo>
                    <a:pt x="83057" y="89124"/>
                    <a:pt x="83670" y="88726"/>
                    <a:pt x="84248" y="88311"/>
                  </a:cubicBezTo>
                  <a:lnTo>
                    <a:pt x="83887" y="87824"/>
                  </a:lnTo>
                  <a:close/>
                  <a:moveTo>
                    <a:pt x="11159" y="89701"/>
                  </a:moveTo>
                  <a:lnTo>
                    <a:pt x="10924" y="90261"/>
                  </a:lnTo>
                  <a:cubicBezTo>
                    <a:pt x="11574" y="90550"/>
                    <a:pt x="12242" y="90785"/>
                    <a:pt x="12928" y="91001"/>
                  </a:cubicBezTo>
                  <a:lnTo>
                    <a:pt x="13109" y="90424"/>
                  </a:lnTo>
                  <a:cubicBezTo>
                    <a:pt x="12441" y="90225"/>
                    <a:pt x="11791" y="89990"/>
                    <a:pt x="11159" y="89701"/>
                  </a:cubicBezTo>
                  <a:close/>
                  <a:moveTo>
                    <a:pt x="80276" y="89846"/>
                  </a:moveTo>
                  <a:cubicBezTo>
                    <a:pt x="79644" y="90117"/>
                    <a:pt x="78976" y="90333"/>
                    <a:pt x="78308" y="90532"/>
                  </a:cubicBezTo>
                  <a:lnTo>
                    <a:pt x="78470" y="91110"/>
                  </a:lnTo>
                  <a:cubicBezTo>
                    <a:pt x="79157" y="90911"/>
                    <a:pt x="79843" y="90676"/>
                    <a:pt x="80511" y="90406"/>
                  </a:cubicBezTo>
                  <a:lnTo>
                    <a:pt x="80276" y="89846"/>
                  </a:lnTo>
                  <a:close/>
                  <a:moveTo>
                    <a:pt x="15131" y="90911"/>
                  </a:moveTo>
                  <a:lnTo>
                    <a:pt x="15023" y="91507"/>
                  </a:lnTo>
                  <a:cubicBezTo>
                    <a:pt x="15727" y="91615"/>
                    <a:pt x="16431" y="91706"/>
                    <a:pt x="17153" y="91742"/>
                  </a:cubicBezTo>
                  <a:lnTo>
                    <a:pt x="17189" y="91146"/>
                  </a:lnTo>
                  <a:cubicBezTo>
                    <a:pt x="16503" y="91110"/>
                    <a:pt x="15799" y="91019"/>
                    <a:pt x="15131" y="90911"/>
                  </a:cubicBezTo>
                  <a:close/>
                  <a:moveTo>
                    <a:pt x="76286" y="90965"/>
                  </a:moveTo>
                  <a:cubicBezTo>
                    <a:pt x="75600" y="91074"/>
                    <a:pt x="74913" y="91128"/>
                    <a:pt x="74227" y="91164"/>
                  </a:cubicBezTo>
                  <a:lnTo>
                    <a:pt x="74245" y="91760"/>
                  </a:lnTo>
                  <a:cubicBezTo>
                    <a:pt x="74950" y="91742"/>
                    <a:pt x="75672" y="91669"/>
                    <a:pt x="76376" y="91561"/>
                  </a:cubicBezTo>
                  <a:lnTo>
                    <a:pt x="76286" y="90965"/>
                  </a:lnTo>
                  <a:close/>
                  <a:moveTo>
                    <a:pt x="19284" y="91182"/>
                  </a:moveTo>
                  <a:lnTo>
                    <a:pt x="19284" y="91778"/>
                  </a:lnTo>
                  <a:lnTo>
                    <a:pt x="21396" y="91778"/>
                  </a:lnTo>
                  <a:lnTo>
                    <a:pt x="21396" y="91182"/>
                  </a:lnTo>
                  <a:close/>
                  <a:moveTo>
                    <a:pt x="23509" y="91182"/>
                  </a:moveTo>
                  <a:lnTo>
                    <a:pt x="23509" y="91778"/>
                  </a:lnTo>
                  <a:lnTo>
                    <a:pt x="25621" y="91778"/>
                  </a:lnTo>
                  <a:lnTo>
                    <a:pt x="25621" y="91182"/>
                  </a:lnTo>
                  <a:close/>
                  <a:moveTo>
                    <a:pt x="27734" y="91182"/>
                  </a:moveTo>
                  <a:lnTo>
                    <a:pt x="27734" y="91778"/>
                  </a:lnTo>
                  <a:lnTo>
                    <a:pt x="29846" y="91778"/>
                  </a:lnTo>
                  <a:lnTo>
                    <a:pt x="29846" y="91182"/>
                  </a:lnTo>
                  <a:close/>
                  <a:moveTo>
                    <a:pt x="31959" y="91182"/>
                  </a:moveTo>
                  <a:lnTo>
                    <a:pt x="31959" y="91778"/>
                  </a:lnTo>
                  <a:lnTo>
                    <a:pt x="34071" y="91778"/>
                  </a:lnTo>
                  <a:lnTo>
                    <a:pt x="34071" y="91182"/>
                  </a:lnTo>
                  <a:close/>
                  <a:moveTo>
                    <a:pt x="36184" y="91182"/>
                  </a:moveTo>
                  <a:lnTo>
                    <a:pt x="36184" y="91778"/>
                  </a:lnTo>
                  <a:lnTo>
                    <a:pt x="38296" y="91778"/>
                  </a:lnTo>
                  <a:lnTo>
                    <a:pt x="38296" y="91182"/>
                  </a:lnTo>
                  <a:close/>
                  <a:moveTo>
                    <a:pt x="40409" y="91182"/>
                  </a:moveTo>
                  <a:lnTo>
                    <a:pt x="40409" y="91778"/>
                  </a:lnTo>
                  <a:lnTo>
                    <a:pt x="42521" y="91778"/>
                  </a:lnTo>
                  <a:lnTo>
                    <a:pt x="42521" y="91182"/>
                  </a:lnTo>
                  <a:close/>
                  <a:moveTo>
                    <a:pt x="44652" y="91182"/>
                  </a:moveTo>
                  <a:lnTo>
                    <a:pt x="44652" y="91778"/>
                  </a:lnTo>
                  <a:lnTo>
                    <a:pt x="46765" y="91778"/>
                  </a:lnTo>
                  <a:lnTo>
                    <a:pt x="46765" y="91182"/>
                  </a:lnTo>
                  <a:close/>
                  <a:moveTo>
                    <a:pt x="48877" y="91182"/>
                  </a:moveTo>
                  <a:lnTo>
                    <a:pt x="48877" y="91778"/>
                  </a:lnTo>
                  <a:lnTo>
                    <a:pt x="50990" y="91778"/>
                  </a:lnTo>
                  <a:lnTo>
                    <a:pt x="50990" y="91182"/>
                  </a:lnTo>
                  <a:close/>
                  <a:moveTo>
                    <a:pt x="53102" y="91182"/>
                  </a:moveTo>
                  <a:lnTo>
                    <a:pt x="53102" y="91778"/>
                  </a:lnTo>
                  <a:lnTo>
                    <a:pt x="55215" y="91778"/>
                  </a:lnTo>
                  <a:lnTo>
                    <a:pt x="55215" y="91182"/>
                  </a:lnTo>
                  <a:close/>
                  <a:moveTo>
                    <a:pt x="57327" y="91182"/>
                  </a:moveTo>
                  <a:lnTo>
                    <a:pt x="57327" y="91778"/>
                  </a:lnTo>
                  <a:lnTo>
                    <a:pt x="59440" y="91778"/>
                  </a:lnTo>
                  <a:lnTo>
                    <a:pt x="59440" y="91182"/>
                  </a:lnTo>
                  <a:close/>
                  <a:moveTo>
                    <a:pt x="61552" y="91182"/>
                  </a:moveTo>
                  <a:lnTo>
                    <a:pt x="61552" y="91778"/>
                  </a:lnTo>
                  <a:lnTo>
                    <a:pt x="63665" y="91778"/>
                  </a:lnTo>
                  <a:lnTo>
                    <a:pt x="63665" y="91182"/>
                  </a:lnTo>
                  <a:close/>
                  <a:moveTo>
                    <a:pt x="65777" y="91182"/>
                  </a:moveTo>
                  <a:lnTo>
                    <a:pt x="65777" y="91778"/>
                  </a:lnTo>
                  <a:lnTo>
                    <a:pt x="67890" y="91778"/>
                  </a:lnTo>
                  <a:lnTo>
                    <a:pt x="67890" y="91182"/>
                  </a:lnTo>
                  <a:close/>
                  <a:moveTo>
                    <a:pt x="70002" y="91182"/>
                  </a:moveTo>
                  <a:lnTo>
                    <a:pt x="70002" y="91778"/>
                  </a:lnTo>
                  <a:lnTo>
                    <a:pt x="72115" y="91778"/>
                  </a:lnTo>
                  <a:lnTo>
                    <a:pt x="72115" y="91182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2981965" y="1264277"/>
              <a:ext cx="3180215" cy="3138383"/>
            </a:xfrm>
            <a:custGeom>
              <a:avLst/>
              <a:gdLst/>
              <a:ahLst/>
              <a:cxnLst/>
              <a:rect l="l" t="t" r="r" b="b"/>
              <a:pathLst>
                <a:path w="109852" h="108407" extrusionOk="0">
                  <a:moveTo>
                    <a:pt x="54935" y="0"/>
                  </a:moveTo>
                  <a:cubicBezTo>
                    <a:pt x="53016" y="0"/>
                    <a:pt x="51098" y="731"/>
                    <a:pt x="49635" y="2194"/>
                  </a:cubicBezTo>
                  <a:lnTo>
                    <a:pt x="2925" y="48904"/>
                  </a:lnTo>
                  <a:cubicBezTo>
                    <a:pt x="0" y="51829"/>
                    <a:pt x="0" y="56578"/>
                    <a:pt x="2925" y="59503"/>
                  </a:cubicBezTo>
                  <a:lnTo>
                    <a:pt x="49635" y="106213"/>
                  </a:lnTo>
                  <a:cubicBezTo>
                    <a:pt x="51098" y="107675"/>
                    <a:pt x="53016" y="108406"/>
                    <a:pt x="54935" y="108406"/>
                  </a:cubicBezTo>
                  <a:cubicBezTo>
                    <a:pt x="56853" y="108406"/>
                    <a:pt x="58772" y="107675"/>
                    <a:pt x="60234" y="106213"/>
                  </a:cubicBezTo>
                  <a:lnTo>
                    <a:pt x="106926" y="59503"/>
                  </a:lnTo>
                  <a:cubicBezTo>
                    <a:pt x="109851" y="56578"/>
                    <a:pt x="109851" y="51829"/>
                    <a:pt x="106926" y="48904"/>
                  </a:cubicBezTo>
                  <a:lnTo>
                    <a:pt x="60234" y="2194"/>
                  </a:lnTo>
                  <a:cubicBezTo>
                    <a:pt x="58772" y="731"/>
                    <a:pt x="56853" y="0"/>
                    <a:pt x="54935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065601" y="1347248"/>
              <a:ext cx="3012942" cy="2972441"/>
            </a:xfrm>
            <a:custGeom>
              <a:avLst/>
              <a:gdLst/>
              <a:ahLst/>
              <a:cxnLst/>
              <a:rect l="l" t="t" r="r" b="b"/>
              <a:pathLst>
                <a:path w="104074" h="102675" extrusionOk="0">
                  <a:moveTo>
                    <a:pt x="52044" y="1"/>
                  </a:moveTo>
                  <a:cubicBezTo>
                    <a:pt x="50227" y="1"/>
                    <a:pt x="48408" y="691"/>
                    <a:pt x="47017" y="2072"/>
                  </a:cubicBezTo>
                  <a:lnTo>
                    <a:pt x="2781" y="46309"/>
                  </a:lnTo>
                  <a:cubicBezTo>
                    <a:pt x="0" y="49089"/>
                    <a:pt x="0" y="53585"/>
                    <a:pt x="2781" y="56366"/>
                  </a:cubicBezTo>
                  <a:lnTo>
                    <a:pt x="47017" y="100602"/>
                  </a:lnTo>
                  <a:cubicBezTo>
                    <a:pt x="48408" y="101983"/>
                    <a:pt x="50227" y="102674"/>
                    <a:pt x="52044" y="102674"/>
                  </a:cubicBezTo>
                  <a:cubicBezTo>
                    <a:pt x="53860" y="102674"/>
                    <a:pt x="55675" y="101983"/>
                    <a:pt x="57056" y="100602"/>
                  </a:cubicBezTo>
                  <a:lnTo>
                    <a:pt x="101293" y="56366"/>
                  </a:lnTo>
                  <a:cubicBezTo>
                    <a:pt x="104073" y="53585"/>
                    <a:pt x="104073" y="49089"/>
                    <a:pt x="101293" y="46309"/>
                  </a:cubicBezTo>
                  <a:lnTo>
                    <a:pt x="57056" y="2072"/>
                  </a:lnTo>
                  <a:cubicBezTo>
                    <a:pt x="55675" y="691"/>
                    <a:pt x="53860" y="1"/>
                    <a:pt x="52044" y="1"/>
                  </a:cubicBezTo>
                  <a:close/>
                </a:path>
              </a:pathLst>
            </a:custGeom>
            <a:solidFill>
              <a:srgbClr val="E7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4414179" y="1420289"/>
              <a:ext cx="315758" cy="267151"/>
            </a:xfrm>
            <a:custGeom>
              <a:avLst/>
              <a:gdLst/>
              <a:ahLst/>
              <a:cxnLst/>
              <a:rect l="l" t="t" r="r" b="b"/>
              <a:pathLst>
                <a:path w="10907" h="9228" extrusionOk="0">
                  <a:moveTo>
                    <a:pt x="5454" y="1"/>
                  </a:moveTo>
                  <a:lnTo>
                    <a:pt x="1" y="5056"/>
                  </a:lnTo>
                  <a:lnTo>
                    <a:pt x="2691" y="5056"/>
                  </a:lnTo>
                  <a:lnTo>
                    <a:pt x="2691" y="9227"/>
                  </a:lnTo>
                  <a:lnTo>
                    <a:pt x="8234" y="9227"/>
                  </a:lnTo>
                  <a:lnTo>
                    <a:pt x="8234" y="5056"/>
                  </a:lnTo>
                  <a:lnTo>
                    <a:pt x="10907" y="505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4414179" y="3979498"/>
              <a:ext cx="315758" cy="267122"/>
            </a:xfrm>
            <a:custGeom>
              <a:avLst/>
              <a:gdLst/>
              <a:ahLst/>
              <a:cxnLst/>
              <a:rect l="l" t="t" r="r" b="b"/>
              <a:pathLst>
                <a:path w="10907" h="9227" extrusionOk="0">
                  <a:moveTo>
                    <a:pt x="2691" y="0"/>
                  </a:moveTo>
                  <a:lnTo>
                    <a:pt x="2691" y="4171"/>
                  </a:lnTo>
                  <a:lnTo>
                    <a:pt x="1" y="4171"/>
                  </a:lnTo>
                  <a:lnTo>
                    <a:pt x="5454" y="9227"/>
                  </a:lnTo>
                  <a:lnTo>
                    <a:pt x="10907" y="4171"/>
                  </a:lnTo>
                  <a:lnTo>
                    <a:pt x="8234" y="4171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5718377" y="2675329"/>
              <a:ext cx="267122" cy="316279"/>
            </a:xfrm>
            <a:custGeom>
              <a:avLst/>
              <a:gdLst/>
              <a:ahLst/>
              <a:cxnLst/>
              <a:rect l="l" t="t" r="r" b="b"/>
              <a:pathLst>
                <a:path w="9227" h="10925" extrusionOk="0">
                  <a:moveTo>
                    <a:pt x="4153" y="0"/>
                  </a:moveTo>
                  <a:lnTo>
                    <a:pt x="4153" y="2691"/>
                  </a:lnTo>
                  <a:lnTo>
                    <a:pt x="0" y="2691"/>
                  </a:lnTo>
                  <a:lnTo>
                    <a:pt x="0" y="8234"/>
                  </a:lnTo>
                  <a:lnTo>
                    <a:pt x="4153" y="8234"/>
                  </a:lnTo>
                  <a:lnTo>
                    <a:pt x="4153" y="10924"/>
                  </a:lnTo>
                  <a:lnTo>
                    <a:pt x="9226" y="5453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159168" y="2675329"/>
              <a:ext cx="266601" cy="316279"/>
            </a:xfrm>
            <a:custGeom>
              <a:avLst/>
              <a:gdLst/>
              <a:ahLst/>
              <a:cxnLst/>
              <a:rect l="l" t="t" r="r" b="b"/>
              <a:pathLst>
                <a:path w="9209" h="10925" extrusionOk="0">
                  <a:moveTo>
                    <a:pt x="5056" y="0"/>
                  </a:moveTo>
                  <a:lnTo>
                    <a:pt x="0" y="5453"/>
                  </a:lnTo>
                  <a:lnTo>
                    <a:pt x="5056" y="10924"/>
                  </a:lnTo>
                  <a:lnTo>
                    <a:pt x="5056" y="8234"/>
                  </a:lnTo>
                  <a:lnTo>
                    <a:pt x="9209" y="8234"/>
                  </a:lnTo>
                  <a:lnTo>
                    <a:pt x="9209" y="2691"/>
                  </a:lnTo>
                  <a:lnTo>
                    <a:pt x="5056" y="2691"/>
                  </a:lnTo>
                  <a:lnTo>
                    <a:pt x="50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3"/>
          <p:cNvSpPr txBox="1"/>
          <p:nvPr/>
        </p:nvSpPr>
        <p:spPr>
          <a:xfrm>
            <a:off x="100400" y="-256675"/>
            <a:ext cx="84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302" name="Google Shape;302;p23"/>
          <p:cNvGrpSpPr/>
          <p:nvPr/>
        </p:nvGrpSpPr>
        <p:grpSpPr>
          <a:xfrm>
            <a:off x="3428533" y="1726246"/>
            <a:ext cx="1109976" cy="1143601"/>
            <a:chOff x="3523475" y="1757440"/>
            <a:chExt cx="1017766" cy="1048598"/>
          </a:xfrm>
        </p:grpSpPr>
        <p:sp>
          <p:nvSpPr>
            <p:cNvPr id="303" name="Google Shape;303;p23"/>
            <p:cNvSpPr/>
            <p:nvPr/>
          </p:nvSpPr>
          <p:spPr>
            <a:xfrm>
              <a:off x="3523475" y="1757440"/>
              <a:ext cx="1017766" cy="1048598"/>
            </a:xfrm>
            <a:custGeom>
              <a:avLst/>
              <a:gdLst/>
              <a:ahLst/>
              <a:cxnLst/>
              <a:rect l="l" t="t" r="r" b="b"/>
              <a:pathLst>
                <a:path w="35156" h="36221" extrusionOk="0">
                  <a:moveTo>
                    <a:pt x="6916" y="1"/>
                  </a:moveTo>
                  <a:cubicBezTo>
                    <a:pt x="3107" y="1"/>
                    <a:pt x="1" y="3088"/>
                    <a:pt x="1" y="6898"/>
                  </a:cubicBezTo>
                  <a:lnTo>
                    <a:pt x="1" y="36220"/>
                  </a:lnTo>
                  <a:lnTo>
                    <a:pt x="35156" y="36220"/>
                  </a:lnTo>
                  <a:lnTo>
                    <a:pt x="35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r>
                <a:rPr lang="en">
                  <a:solidFill>
                    <a:srgbClr val="EF7F95"/>
                  </a:solidFill>
                </a:rPr>
                <a:t>  </a:t>
              </a:r>
              <a:r>
                <a:rPr lang="en" sz="2500">
                  <a:solidFill>
                    <a:srgbClr val="EF7F95"/>
                  </a:solidFill>
                </a:rPr>
                <a:t>1</a:t>
              </a:r>
              <a:endParaRPr>
                <a:solidFill>
                  <a:srgbClr val="EF7F95"/>
                </a:solidFill>
              </a:endParaRPr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523475" y="1757440"/>
              <a:ext cx="1017766" cy="1048598"/>
            </a:xfrm>
            <a:custGeom>
              <a:avLst/>
              <a:gdLst/>
              <a:ahLst/>
              <a:cxnLst/>
              <a:rect l="l" t="t" r="r" b="b"/>
              <a:pathLst>
                <a:path w="35156" h="36221" extrusionOk="0">
                  <a:moveTo>
                    <a:pt x="32718" y="1"/>
                  </a:moveTo>
                  <a:lnTo>
                    <a:pt x="32718" y="33783"/>
                  </a:lnTo>
                  <a:lnTo>
                    <a:pt x="1" y="33783"/>
                  </a:lnTo>
                  <a:lnTo>
                    <a:pt x="1" y="36220"/>
                  </a:lnTo>
                  <a:lnTo>
                    <a:pt x="35156" y="36220"/>
                  </a:lnTo>
                  <a:lnTo>
                    <a:pt x="35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23"/>
          <p:cNvGrpSpPr/>
          <p:nvPr/>
        </p:nvGrpSpPr>
        <p:grpSpPr>
          <a:xfrm>
            <a:off x="4605759" y="1726246"/>
            <a:ext cx="1109944" cy="1143601"/>
            <a:chOff x="4602904" y="1757440"/>
            <a:chExt cx="1017737" cy="1048598"/>
          </a:xfrm>
        </p:grpSpPr>
        <p:sp>
          <p:nvSpPr>
            <p:cNvPr id="306" name="Google Shape;306;p23"/>
            <p:cNvSpPr/>
            <p:nvPr/>
          </p:nvSpPr>
          <p:spPr>
            <a:xfrm>
              <a:off x="4602904" y="1757440"/>
              <a:ext cx="1017737" cy="1048598"/>
            </a:xfrm>
            <a:custGeom>
              <a:avLst/>
              <a:gdLst/>
              <a:ahLst/>
              <a:cxnLst/>
              <a:rect l="l" t="t" r="r" b="b"/>
              <a:pathLst>
                <a:path w="35155" h="36221" extrusionOk="0">
                  <a:moveTo>
                    <a:pt x="0" y="1"/>
                  </a:moveTo>
                  <a:lnTo>
                    <a:pt x="0" y="36220"/>
                  </a:lnTo>
                  <a:lnTo>
                    <a:pt x="35155" y="36220"/>
                  </a:lnTo>
                  <a:lnTo>
                    <a:pt x="35155" y="6898"/>
                  </a:lnTo>
                  <a:cubicBezTo>
                    <a:pt x="35155" y="3088"/>
                    <a:pt x="32067" y="1"/>
                    <a:pt x="28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AF69"/>
                  </a:solidFill>
                </a:rPr>
                <a:t>    3</a:t>
              </a:r>
              <a:endParaRPr sz="2400">
                <a:solidFill>
                  <a:srgbClr val="FFAF69"/>
                </a:solidFill>
              </a:endParaRPr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4602904" y="1757440"/>
              <a:ext cx="1017737" cy="1048598"/>
            </a:xfrm>
            <a:custGeom>
              <a:avLst/>
              <a:gdLst/>
              <a:ahLst/>
              <a:cxnLst/>
              <a:rect l="l" t="t" r="r" b="b"/>
              <a:pathLst>
                <a:path w="35155" h="36221" extrusionOk="0">
                  <a:moveTo>
                    <a:pt x="0" y="1"/>
                  </a:moveTo>
                  <a:lnTo>
                    <a:pt x="0" y="36220"/>
                  </a:lnTo>
                  <a:lnTo>
                    <a:pt x="35155" y="36220"/>
                  </a:lnTo>
                  <a:lnTo>
                    <a:pt x="35155" y="33909"/>
                  </a:lnTo>
                  <a:lnTo>
                    <a:pt x="2329" y="33909"/>
                  </a:lnTo>
                  <a:lnTo>
                    <a:pt x="23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</a:t>
              </a:r>
              <a:endParaRPr/>
            </a:p>
          </p:txBody>
        </p:sp>
      </p:grpSp>
      <p:grpSp>
        <p:nvGrpSpPr>
          <p:cNvPr id="308" name="Google Shape;308;p23"/>
          <p:cNvGrpSpPr/>
          <p:nvPr/>
        </p:nvGrpSpPr>
        <p:grpSpPr>
          <a:xfrm>
            <a:off x="4605759" y="2929678"/>
            <a:ext cx="1109944" cy="1143569"/>
            <a:chOff x="4602904" y="2860899"/>
            <a:chExt cx="1017737" cy="1048569"/>
          </a:xfrm>
        </p:grpSpPr>
        <p:sp>
          <p:nvSpPr>
            <p:cNvPr id="309" name="Google Shape;309;p23"/>
            <p:cNvSpPr/>
            <p:nvPr/>
          </p:nvSpPr>
          <p:spPr>
            <a:xfrm>
              <a:off x="4602904" y="2860899"/>
              <a:ext cx="1017737" cy="1048569"/>
            </a:xfrm>
            <a:custGeom>
              <a:avLst/>
              <a:gdLst/>
              <a:ahLst/>
              <a:cxnLst/>
              <a:rect l="l" t="t" r="r" b="b"/>
              <a:pathLst>
                <a:path w="35155" h="36220" extrusionOk="0">
                  <a:moveTo>
                    <a:pt x="0" y="0"/>
                  </a:moveTo>
                  <a:lnTo>
                    <a:pt x="0" y="36220"/>
                  </a:lnTo>
                  <a:lnTo>
                    <a:pt x="28257" y="36220"/>
                  </a:lnTo>
                  <a:cubicBezTo>
                    <a:pt x="32067" y="36220"/>
                    <a:pt x="35155" y="33132"/>
                    <a:pt x="35155" y="29323"/>
                  </a:cubicBezTo>
                  <a:lnTo>
                    <a:pt x="35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E69138"/>
                  </a:solidFill>
                </a:rPr>
                <a:t>      </a:t>
              </a:r>
              <a:r>
                <a:rPr lang="en" sz="2500">
                  <a:solidFill>
                    <a:srgbClr val="E69138"/>
                  </a:solidFill>
                </a:rPr>
                <a:t>4</a:t>
              </a:r>
              <a:endParaRPr sz="2500">
                <a:solidFill>
                  <a:srgbClr val="E69138"/>
                </a:solidFill>
              </a:endParaRPr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4602904" y="2860899"/>
              <a:ext cx="1017737" cy="1048569"/>
            </a:xfrm>
            <a:custGeom>
              <a:avLst/>
              <a:gdLst/>
              <a:ahLst/>
              <a:cxnLst/>
              <a:rect l="l" t="t" r="r" b="b"/>
              <a:pathLst>
                <a:path w="35155" h="36220" extrusionOk="0">
                  <a:moveTo>
                    <a:pt x="0" y="0"/>
                  </a:moveTo>
                  <a:lnTo>
                    <a:pt x="0" y="36220"/>
                  </a:lnTo>
                  <a:lnTo>
                    <a:pt x="2257" y="36220"/>
                  </a:lnTo>
                  <a:lnTo>
                    <a:pt x="2257" y="2239"/>
                  </a:lnTo>
                  <a:lnTo>
                    <a:pt x="35155" y="2239"/>
                  </a:lnTo>
                  <a:lnTo>
                    <a:pt x="35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23"/>
          <p:cNvGrpSpPr/>
          <p:nvPr/>
        </p:nvGrpSpPr>
        <p:grpSpPr>
          <a:xfrm>
            <a:off x="3428533" y="2929678"/>
            <a:ext cx="1109976" cy="1143569"/>
            <a:chOff x="3523475" y="2860899"/>
            <a:chExt cx="1017766" cy="1048569"/>
          </a:xfrm>
        </p:grpSpPr>
        <p:sp>
          <p:nvSpPr>
            <p:cNvPr id="312" name="Google Shape;312;p23"/>
            <p:cNvSpPr/>
            <p:nvPr/>
          </p:nvSpPr>
          <p:spPr>
            <a:xfrm>
              <a:off x="3523475" y="2860899"/>
              <a:ext cx="1017766" cy="1048569"/>
            </a:xfrm>
            <a:custGeom>
              <a:avLst/>
              <a:gdLst/>
              <a:ahLst/>
              <a:cxnLst/>
              <a:rect l="l" t="t" r="r" b="b"/>
              <a:pathLst>
                <a:path w="35156" h="36220" extrusionOk="0">
                  <a:moveTo>
                    <a:pt x="1" y="0"/>
                  </a:moveTo>
                  <a:lnTo>
                    <a:pt x="1" y="29323"/>
                  </a:lnTo>
                  <a:cubicBezTo>
                    <a:pt x="1" y="33132"/>
                    <a:pt x="3107" y="36220"/>
                    <a:pt x="6916" y="36220"/>
                  </a:cubicBezTo>
                  <a:lnTo>
                    <a:pt x="35156" y="36220"/>
                  </a:lnTo>
                  <a:lnTo>
                    <a:pt x="35156" y="0"/>
                  </a:lnTo>
                  <a:close/>
                </a:path>
              </a:pathLst>
            </a:custGeom>
            <a:solidFill>
              <a:srgbClr val="85C3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</a:rPr>
                <a:t>       </a:t>
              </a:r>
              <a:r>
                <a:rPr lang="en" sz="2500">
                  <a:solidFill>
                    <a:schemeClr val="lt2"/>
                  </a:solidFill>
                </a:rPr>
                <a:t>2</a:t>
              </a:r>
              <a:endParaRPr sz="2500">
                <a:solidFill>
                  <a:schemeClr val="lt2"/>
                </a:solidFill>
              </a:endParaRPr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3523475" y="2860899"/>
              <a:ext cx="1017766" cy="1048569"/>
            </a:xfrm>
            <a:custGeom>
              <a:avLst/>
              <a:gdLst/>
              <a:ahLst/>
              <a:cxnLst/>
              <a:rect l="l" t="t" r="r" b="b"/>
              <a:pathLst>
                <a:path w="35156" h="36220" extrusionOk="0">
                  <a:moveTo>
                    <a:pt x="1" y="0"/>
                  </a:moveTo>
                  <a:lnTo>
                    <a:pt x="1" y="2402"/>
                  </a:lnTo>
                  <a:lnTo>
                    <a:pt x="32754" y="2402"/>
                  </a:lnTo>
                  <a:lnTo>
                    <a:pt x="32754" y="36220"/>
                  </a:lnTo>
                  <a:lnTo>
                    <a:pt x="35156" y="36220"/>
                  </a:lnTo>
                  <a:lnTo>
                    <a:pt x="35156" y="0"/>
                  </a:lnTo>
                  <a:close/>
                </a:path>
              </a:pathLst>
            </a:custGeom>
            <a:solidFill>
              <a:srgbClr val="85C3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314" name="Google Shape;314;p23"/>
          <p:cNvGrpSpPr/>
          <p:nvPr/>
        </p:nvGrpSpPr>
        <p:grpSpPr>
          <a:xfrm>
            <a:off x="7087406" y="1791200"/>
            <a:ext cx="1599386" cy="862045"/>
            <a:chOff x="6695212" y="1584692"/>
            <a:chExt cx="1377000" cy="862045"/>
          </a:xfrm>
        </p:grpSpPr>
        <p:sp>
          <p:nvSpPr>
            <p:cNvPr id="315" name="Google Shape;315;p23"/>
            <p:cNvSpPr txBox="1"/>
            <p:nvPr/>
          </p:nvSpPr>
          <p:spPr>
            <a:xfrm>
              <a:off x="6695212" y="1898636"/>
              <a:ext cx="13770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</a:rPr>
                <a:t>High correlation detected in some features. (multicollinearity), causing overfitting in models.</a:t>
              </a:r>
              <a:endParaRPr/>
            </a:p>
          </p:txBody>
        </p:sp>
        <p:sp>
          <p:nvSpPr>
            <p:cNvPr id="316" name="Google Shape;316;p23"/>
            <p:cNvSpPr txBox="1"/>
            <p:nvPr/>
          </p:nvSpPr>
          <p:spPr>
            <a:xfrm>
              <a:off x="6695212" y="1584692"/>
              <a:ext cx="13770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AF6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</a:t>
              </a:r>
              <a:endParaRPr sz="1600">
                <a:solidFill>
                  <a:srgbClr val="FFAF6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17" name="Google Shape;317;p23"/>
          <p:cNvGrpSpPr/>
          <p:nvPr/>
        </p:nvGrpSpPr>
        <p:grpSpPr>
          <a:xfrm>
            <a:off x="141568" y="1791202"/>
            <a:ext cx="1599385" cy="862046"/>
            <a:chOff x="1071922" y="1674193"/>
            <a:chExt cx="1377000" cy="862046"/>
          </a:xfrm>
        </p:grpSpPr>
        <p:sp>
          <p:nvSpPr>
            <p:cNvPr id="318" name="Google Shape;318;p23"/>
            <p:cNvSpPr txBox="1"/>
            <p:nvPr/>
          </p:nvSpPr>
          <p:spPr>
            <a:xfrm>
              <a:off x="1071922" y="1988139"/>
              <a:ext cx="13770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</a:rPr>
                <a:t>Boxplot displaying outliers when looking at feature distribution.</a:t>
              </a:r>
              <a:endParaRPr/>
            </a:p>
          </p:txBody>
        </p:sp>
        <p:sp>
          <p:nvSpPr>
            <p:cNvPr id="319" name="Google Shape;319;p23"/>
            <p:cNvSpPr txBox="1"/>
            <p:nvPr/>
          </p:nvSpPr>
          <p:spPr>
            <a:xfrm>
              <a:off x="1071922" y="1674193"/>
              <a:ext cx="13770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EF7F95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</a:t>
              </a:r>
              <a:endParaRPr sz="1600">
                <a:solidFill>
                  <a:srgbClr val="EF7F95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20" name="Google Shape;320;p23"/>
          <p:cNvGrpSpPr/>
          <p:nvPr/>
        </p:nvGrpSpPr>
        <p:grpSpPr>
          <a:xfrm>
            <a:off x="457453" y="3132288"/>
            <a:ext cx="1599386" cy="875741"/>
            <a:chOff x="2477615" y="3329499"/>
            <a:chExt cx="1377000" cy="875741"/>
          </a:xfrm>
        </p:grpSpPr>
        <p:sp>
          <p:nvSpPr>
            <p:cNvPr id="321" name="Google Shape;321;p23"/>
            <p:cNvSpPr txBox="1"/>
            <p:nvPr/>
          </p:nvSpPr>
          <p:spPr>
            <a:xfrm>
              <a:off x="2477615" y="3657140"/>
              <a:ext cx="13770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</a:rPr>
                <a:t>Extreme values in skewness</a:t>
              </a:r>
              <a:endParaRPr/>
            </a:p>
          </p:txBody>
        </p:sp>
        <p:sp>
          <p:nvSpPr>
            <p:cNvPr id="322" name="Google Shape;322;p23"/>
            <p:cNvSpPr txBox="1"/>
            <p:nvPr/>
          </p:nvSpPr>
          <p:spPr>
            <a:xfrm>
              <a:off x="2477615" y="3329499"/>
              <a:ext cx="1377000" cy="31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B8DC6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endParaRPr sz="1600">
                <a:solidFill>
                  <a:srgbClr val="B8DC6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23" name="Google Shape;323;p23"/>
          <p:cNvGrpSpPr/>
          <p:nvPr/>
        </p:nvGrpSpPr>
        <p:grpSpPr>
          <a:xfrm>
            <a:off x="7087418" y="3132000"/>
            <a:ext cx="1599385" cy="876331"/>
            <a:chOff x="6307207" y="3328911"/>
            <a:chExt cx="1377000" cy="876331"/>
          </a:xfrm>
        </p:grpSpPr>
        <p:sp>
          <p:nvSpPr>
            <p:cNvPr id="324" name="Google Shape;324;p23"/>
            <p:cNvSpPr txBox="1"/>
            <p:nvPr/>
          </p:nvSpPr>
          <p:spPr>
            <a:xfrm>
              <a:off x="6307207" y="3657142"/>
              <a:ext cx="1377000" cy="5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</a:rPr>
                <a:t>Features with no values or nulls and incorrect data types.</a:t>
              </a:r>
              <a:endParaRPr/>
            </a:p>
          </p:txBody>
        </p:sp>
        <p:sp>
          <p:nvSpPr>
            <p:cNvPr id="325" name="Google Shape;325;p23"/>
            <p:cNvSpPr txBox="1"/>
            <p:nvPr/>
          </p:nvSpPr>
          <p:spPr>
            <a:xfrm>
              <a:off x="6307207" y="3328911"/>
              <a:ext cx="1377000" cy="31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C52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endParaRPr sz="1600">
                <a:solidFill>
                  <a:srgbClr val="FFC52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body" idx="1"/>
          </p:nvPr>
        </p:nvSpPr>
        <p:spPr>
          <a:xfrm>
            <a:off x="505775" y="1088700"/>
            <a:ext cx="8197500" cy="3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datam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4"/>
          <p:cNvSpPr txBox="1"/>
          <p:nvPr/>
        </p:nvSpPr>
        <p:spPr>
          <a:xfrm>
            <a:off x="1354475" y="983275"/>
            <a:ext cx="3919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4"/>
          <p:cNvSpPr/>
          <p:nvPr/>
        </p:nvSpPr>
        <p:spPr>
          <a:xfrm>
            <a:off x="658789" y="2086122"/>
            <a:ext cx="1965000" cy="34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Data check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33" name="Google Shape;333;p24"/>
          <p:cNvSpPr/>
          <p:nvPr/>
        </p:nvSpPr>
        <p:spPr>
          <a:xfrm>
            <a:off x="658789" y="3887847"/>
            <a:ext cx="2765700" cy="344100"/>
          </a:xfrm>
          <a:prstGeom prst="rect">
            <a:avLst/>
          </a:prstGeom>
          <a:solidFill>
            <a:srgbClr val="FFAF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 standardization method.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34" name="Google Shape;334;p24"/>
          <p:cNvSpPr/>
          <p:nvPr/>
        </p:nvSpPr>
        <p:spPr>
          <a:xfrm>
            <a:off x="2897751" y="3884907"/>
            <a:ext cx="451959" cy="344085"/>
          </a:xfrm>
          <a:custGeom>
            <a:avLst/>
            <a:gdLst/>
            <a:ahLst/>
            <a:cxnLst/>
            <a:rect l="l" t="t" r="r" b="b"/>
            <a:pathLst>
              <a:path w="15378" h="13369" extrusionOk="0">
                <a:moveTo>
                  <a:pt x="0" y="1"/>
                </a:moveTo>
                <a:lnTo>
                  <a:pt x="12771" y="13369"/>
                </a:lnTo>
                <a:lnTo>
                  <a:pt x="15377" y="13369"/>
                </a:lnTo>
                <a:lnTo>
                  <a:pt x="8017" y="1"/>
                </a:lnTo>
                <a:close/>
              </a:path>
            </a:pathLst>
          </a:custGeom>
          <a:solidFill>
            <a:srgbClr val="FFAF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4"/>
          <p:cNvSpPr/>
          <p:nvPr/>
        </p:nvSpPr>
        <p:spPr>
          <a:xfrm>
            <a:off x="3105878" y="3815796"/>
            <a:ext cx="1031942" cy="132111"/>
          </a:xfrm>
          <a:custGeom>
            <a:avLst/>
            <a:gdLst/>
            <a:ahLst/>
            <a:cxnLst/>
            <a:rect l="l" t="t" r="r" b="b"/>
            <a:pathLst>
              <a:path w="35112" h="5133" extrusionOk="0">
                <a:moveTo>
                  <a:pt x="17566" y="0"/>
                </a:moveTo>
                <a:cubicBezTo>
                  <a:pt x="7859" y="0"/>
                  <a:pt x="1" y="1154"/>
                  <a:pt x="1" y="2566"/>
                </a:cubicBezTo>
                <a:cubicBezTo>
                  <a:pt x="1" y="3979"/>
                  <a:pt x="7859" y="5132"/>
                  <a:pt x="17566" y="5132"/>
                </a:cubicBezTo>
                <a:cubicBezTo>
                  <a:pt x="27254" y="5132"/>
                  <a:pt x="35112" y="3979"/>
                  <a:pt x="35112" y="2566"/>
                </a:cubicBezTo>
                <a:cubicBezTo>
                  <a:pt x="35112" y="1154"/>
                  <a:pt x="27254" y="0"/>
                  <a:pt x="17566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4"/>
          <p:cNvSpPr/>
          <p:nvPr/>
        </p:nvSpPr>
        <p:spPr>
          <a:xfrm>
            <a:off x="658789" y="2686809"/>
            <a:ext cx="2276700" cy="3441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Change data type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(conversion).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37" name="Google Shape;337;p24"/>
          <p:cNvSpPr/>
          <p:nvPr/>
        </p:nvSpPr>
        <p:spPr>
          <a:xfrm>
            <a:off x="658789" y="3288852"/>
            <a:ext cx="2395800" cy="344100"/>
          </a:xfrm>
          <a:prstGeom prst="rect">
            <a:avLst/>
          </a:prstGeom>
          <a:solidFill>
            <a:srgbClr val="85C3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Engineering existing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 features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38" name="Google Shape;338;p24"/>
          <p:cNvSpPr/>
          <p:nvPr/>
        </p:nvSpPr>
        <p:spPr>
          <a:xfrm>
            <a:off x="2505422" y="3288849"/>
            <a:ext cx="451372" cy="343570"/>
          </a:xfrm>
          <a:custGeom>
            <a:avLst/>
            <a:gdLst/>
            <a:ahLst/>
            <a:cxnLst/>
            <a:rect l="l" t="t" r="r" b="b"/>
            <a:pathLst>
              <a:path w="15358" h="13349" extrusionOk="0">
                <a:moveTo>
                  <a:pt x="0" y="1"/>
                </a:moveTo>
                <a:lnTo>
                  <a:pt x="12771" y="13349"/>
                </a:lnTo>
                <a:lnTo>
                  <a:pt x="15357" y="13349"/>
                </a:lnTo>
                <a:lnTo>
                  <a:pt x="8017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1875690" y="1818795"/>
            <a:ext cx="3492120" cy="402457"/>
          </a:xfrm>
          <a:custGeom>
            <a:avLst/>
            <a:gdLst/>
            <a:ahLst/>
            <a:cxnLst/>
            <a:rect l="l" t="t" r="r" b="b"/>
            <a:pathLst>
              <a:path w="118820" h="15637" extrusionOk="0">
                <a:moveTo>
                  <a:pt x="59420" y="0"/>
                </a:moveTo>
                <a:cubicBezTo>
                  <a:pt x="26597" y="0"/>
                  <a:pt x="1" y="4019"/>
                  <a:pt x="1" y="8952"/>
                </a:cubicBezTo>
                <a:cubicBezTo>
                  <a:pt x="1" y="11618"/>
                  <a:pt x="7659" y="13985"/>
                  <a:pt x="19794" y="15636"/>
                </a:cubicBezTo>
                <a:cubicBezTo>
                  <a:pt x="30317" y="14204"/>
                  <a:pt x="44182" y="13348"/>
                  <a:pt x="59420" y="13348"/>
                </a:cubicBezTo>
                <a:cubicBezTo>
                  <a:pt x="74638" y="13348"/>
                  <a:pt x="88523" y="14204"/>
                  <a:pt x="99027" y="15636"/>
                </a:cubicBezTo>
                <a:cubicBezTo>
                  <a:pt x="111181" y="13985"/>
                  <a:pt x="118820" y="11618"/>
                  <a:pt x="118820" y="8952"/>
                </a:cubicBezTo>
                <a:cubicBezTo>
                  <a:pt x="118820" y="4019"/>
                  <a:pt x="92223" y="0"/>
                  <a:pt x="59420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/>
          <p:nvPr/>
        </p:nvSpPr>
        <p:spPr>
          <a:xfrm>
            <a:off x="2707729" y="3167513"/>
            <a:ext cx="1828793" cy="206852"/>
          </a:xfrm>
          <a:custGeom>
            <a:avLst/>
            <a:gdLst/>
            <a:ahLst/>
            <a:cxnLst/>
            <a:rect l="l" t="t" r="r" b="b"/>
            <a:pathLst>
              <a:path w="62225" h="8037" extrusionOk="0">
                <a:moveTo>
                  <a:pt x="31112" y="0"/>
                </a:moveTo>
                <a:cubicBezTo>
                  <a:pt x="13945" y="0"/>
                  <a:pt x="0" y="1989"/>
                  <a:pt x="0" y="4476"/>
                </a:cubicBezTo>
                <a:cubicBezTo>
                  <a:pt x="0" y="5928"/>
                  <a:pt x="4894" y="7221"/>
                  <a:pt x="12433" y="8037"/>
                </a:cubicBezTo>
                <a:cubicBezTo>
                  <a:pt x="17645" y="7480"/>
                  <a:pt x="24110" y="7142"/>
                  <a:pt x="31112" y="7142"/>
                </a:cubicBezTo>
                <a:cubicBezTo>
                  <a:pt x="38134" y="7142"/>
                  <a:pt x="44599" y="7480"/>
                  <a:pt x="49791" y="8037"/>
                </a:cubicBezTo>
                <a:cubicBezTo>
                  <a:pt x="57351" y="7221"/>
                  <a:pt x="62224" y="5928"/>
                  <a:pt x="62224" y="4476"/>
                </a:cubicBezTo>
                <a:cubicBezTo>
                  <a:pt x="62224" y="1989"/>
                  <a:pt x="48299" y="0"/>
                  <a:pt x="31112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4"/>
          <p:cNvSpPr/>
          <p:nvPr/>
        </p:nvSpPr>
        <p:spPr>
          <a:xfrm>
            <a:off x="2312461" y="2498268"/>
            <a:ext cx="2618649" cy="286227"/>
          </a:xfrm>
          <a:custGeom>
            <a:avLst/>
            <a:gdLst/>
            <a:ahLst/>
            <a:cxnLst/>
            <a:rect l="l" t="t" r="r" b="b"/>
            <a:pathLst>
              <a:path w="89100" h="11121" extrusionOk="0">
                <a:moveTo>
                  <a:pt x="44560" y="0"/>
                </a:moveTo>
                <a:cubicBezTo>
                  <a:pt x="19953" y="0"/>
                  <a:pt x="1" y="2725"/>
                  <a:pt x="1" y="6127"/>
                </a:cubicBezTo>
                <a:cubicBezTo>
                  <a:pt x="1" y="8196"/>
                  <a:pt x="7440" y="10026"/>
                  <a:pt x="18839" y="11120"/>
                </a:cubicBezTo>
                <a:cubicBezTo>
                  <a:pt x="26120" y="10424"/>
                  <a:pt x="34972" y="10006"/>
                  <a:pt x="44560" y="10006"/>
                </a:cubicBezTo>
                <a:cubicBezTo>
                  <a:pt x="54129" y="10006"/>
                  <a:pt x="63001" y="10424"/>
                  <a:pt x="70262" y="11120"/>
                </a:cubicBezTo>
                <a:cubicBezTo>
                  <a:pt x="81660" y="10026"/>
                  <a:pt x="89100" y="8196"/>
                  <a:pt x="89100" y="6127"/>
                </a:cubicBezTo>
                <a:cubicBezTo>
                  <a:pt x="89100" y="2745"/>
                  <a:pt x="69167" y="0"/>
                  <a:pt x="44560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3552583" y="2620634"/>
            <a:ext cx="308742" cy="108046"/>
          </a:xfrm>
          <a:custGeom>
            <a:avLst/>
            <a:gdLst/>
            <a:ahLst/>
            <a:cxnLst/>
            <a:rect l="l" t="t" r="r" b="b"/>
            <a:pathLst>
              <a:path w="10505" h="4198" extrusionOk="0">
                <a:moveTo>
                  <a:pt x="10445" y="0"/>
                </a:moveTo>
                <a:cubicBezTo>
                  <a:pt x="7819" y="60"/>
                  <a:pt x="5113" y="100"/>
                  <a:pt x="2368" y="100"/>
                </a:cubicBezTo>
                <a:lnTo>
                  <a:pt x="1" y="100"/>
                </a:lnTo>
                <a:lnTo>
                  <a:pt x="10504" y="4198"/>
                </a:lnTo>
                <a:lnTo>
                  <a:pt x="1044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4"/>
          <p:cNvGrpSpPr/>
          <p:nvPr/>
        </p:nvGrpSpPr>
        <p:grpSpPr>
          <a:xfrm>
            <a:off x="3307391" y="1286243"/>
            <a:ext cx="625787" cy="3464027"/>
            <a:chOff x="3118539" y="696039"/>
            <a:chExt cx="581100" cy="3864808"/>
          </a:xfrm>
        </p:grpSpPr>
        <p:sp>
          <p:nvSpPr>
            <p:cNvPr id="344" name="Google Shape;344;p24"/>
            <p:cNvSpPr/>
            <p:nvPr/>
          </p:nvSpPr>
          <p:spPr>
            <a:xfrm rot="10800000">
              <a:off x="3118539" y="4214647"/>
              <a:ext cx="581100" cy="346200"/>
            </a:xfrm>
            <a:prstGeom prst="triangle">
              <a:avLst>
                <a:gd name="adj" fmla="val 5074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3216010" y="696039"/>
              <a:ext cx="389700" cy="35247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24"/>
          <p:cNvSpPr/>
          <p:nvPr/>
        </p:nvSpPr>
        <p:spPr>
          <a:xfrm>
            <a:off x="1675734" y="2087104"/>
            <a:ext cx="451372" cy="343570"/>
          </a:xfrm>
          <a:custGeom>
            <a:avLst/>
            <a:gdLst/>
            <a:ahLst/>
            <a:cxnLst/>
            <a:rect l="l" t="t" r="r" b="b"/>
            <a:pathLst>
              <a:path w="15358" h="13349" extrusionOk="0">
                <a:moveTo>
                  <a:pt x="0" y="0"/>
                </a:moveTo>
                <a:lnTo>
                  <a:pt x="12752" y="13348"/>
                </a:lnTo>
                <a:lnTo>
                  <a:pt x="15358" y="13348"/>
                </a:lnTo>
                <a:lnTo>
                  <a:pt x="8017" y="0"/>
                </a:lnTo>
                <a:close/>
              </a:path>
            </a:pathLst>
          </a:custGeom>
          <a:solidFill>
            <a:srgbClr val="595959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4"/>
          <p:cNvSpPr/>
          <p:nvPr/>
        </p:nvSpPr>
        <p:spPr>
          <a:xfrm>
            <a:off x="1896735" y="2080952"/>
            <a:ext cx="3451209" cy="542212"/>
          </a:xfrm>
          <a:custGeom>
            <a:avLst/>
            <a:gdLst/>
            <a:ahLst/>
            <a:cxnLst/>
            <a:rect l="l" t="t" r="r" b="b"/>
            <a:pathLst>
              <a:path w="117428" h="21067" extrusionOk="0">
                <a:moveTo>
                  <a:pt x="117427" y="0"/>
                </a:moveTo>
                <a:lnTo>
                  <a:pt x="117427" y="0"/>
                </a:lnTo>
                <a:cubicBezTo>
                  <a:pt x="113469" y="4357"/>
                  <a:pt x="88682" y="7699"/>
                  <a:pt x="58704" y="7699"/>
                </a:cubicBezTo>
                <a:cubicBezTo>
                  <a:pt x="28766" y="7699"/>
                  <a:pt x="4019" y="4357"/>
                  <a:pt x="1" y="20"/>
                </a:cubicBezTo>
                <a:lnTo>
                  <a:pt x="1" y="20"/>
                </a:lnTo>
                <a:lnTo>
                  <a:pt x="7839" y="13886"/>
                </a:lnTo>
                <a:cubicBezTo>
                  <a:pt x="9569" y="17904"/>
                  <a:pt x="31670" y="21067"/>
                  <a:pt x="58704" y="21067"/>
                </a:cubicBezTo>
                <a:cubicBezTo>
                  <a:pt x="85718" y="21067"/>
                  <a:pt x="107839" y="17904"/>
                  <a:pt x="109550" y="13886"/>
                </a:cubicBezTo>
                <a:lnTo>
                  <a:pt x="109669" y="13886"/>
                </a:lnTo>
                <a:lnTo>
                  <a:pt x="11742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24"/>
          <p:cNvSpPr/>
          <p:nvPr/>
        </p:nvSpPr>
        <p:spPr>
          <a:xfrm>
            <a:off x="2113092" y="2689255"/>
            <a:ext cx="451959" cy="344059"/>
          </a:xfrm>
          <a:custGeom>
            <a:avLst/>
            <a:gdLst/>
            <a:ahLst/>
            <a:cxnLst/>
            <a:rect l="l" t="t" r="r" b="b"/>
            <a:pathLst>
              <a:path w="15378" h="13368" extrusionOk="0">
                <a:moveTo>
                  <a:pt x="0" y="0"/>
                </a:moveTo>
                <a:lnTo>
                  <a:pt x="12771" y="13368"/>
                </a:lnTo>
                <a:lnTo>
                  <a:pt x="15377" y="13368"/>
                </a:lnTo>
                <a:lnTo>
                  <a:pt x="8017" y="0"/>
                </a:lnTo>
                <a:close/>
              </a:path>
            </a:pathLst>
          </a:custGeom>
          <a:solidFill>
            <a:srgbClr val="595959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4"/>
          <p:cNvSpPr/>
          <p:nvPr/>
        </p:nvSpPr>
        <p:spPr>
          <a:xfrm>
            <a:off x="2313049" y="2663130"/>
            <a:ext cx="2618061" cy="500749"/>
          </a:xfrm>
          <a:custGeom>
            <a:avLst/>
            <a:gdLst/>
            <a:ahLst/>
            <a:cxnLst/>
            <a:rect l="l" t="t" r="r" b="b"/>
            <a:pathLst>
              <a:path w="89080" h="19456" extrusionOk="0">
                <a:moveTo>
                  <a:pt x="89080" y="1"/>
                </a:moveTo>
                <a:lnTo>
                  <a:pt x="89080" y="1"/>
                </a:lnTo>
                <a:cubicBezTo>
                  <a:pt x="86076" y="3303"/>
                  <a:pt x="67278" y="5849"/>
                  <a:pt x="44540" y="5849"/>
                </a:cubicBezTo>
                <a:cubicBezTo>
                  <a:pt x="21823" y="5849"/>
                  <a:pt x="3064" y="3303"/>
                  <a:pt x="0" y="20"/>
                </a:cubicBezTo>
                <a:lnTo>
                  <a:pt x="0" y="20"/>
                </a:lnTo>
                <a:lnTo>
                  <a:pt x="7977" y="14005"/>
                </a:lnTo>
                <a:cubicBezTo>
                  <a:pt x="9211" y="17049"/>
                  <a:pt x="25105" y="19456"/>
                  <a:pt x="44540" y="19456"/>
                </a:cubicBezTo>
                <a:cubicBezTo>
                  <a:pt x="63955" y="19456"/>
                  <a:pt x="79850" y="17049"/>
                  <a:pt x="81083" y="14005"/>
                </a:cubicBezTo>
                <a:lnTo>
                  <a:pt x="89080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spcFirstLastPara="1" wrap="square" lIns="91425" tIns="2286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24"/>
          <p:cNvSpPr/>
          <p:nvPr/>
        </p:nvSpPr>
        <p:spPr>
          <a:xfrm>
            <a:off x="2707729" y="3282208"/>
            <a:ext cx="1828793" cy="449042"/>
          </a:xfrm>
          <a:custGeom>
            <a:avLst/>
            <a:gdLst/>
            <a:ahLst/>
            <a:cxnLst/>
            <a:rect l="l" t="t" r="r" b="b"/>
            <a:pathLst>
              <a:path w="62225" h="17447" extrusionOk="0">
                <a:moveTo>
                  <a:pt x="62224" y="0"/>
                </a:moveTo>
                <a:cubicBezTo>
                  <a:pt x="60136" y="2308"/>
                  <a:pt x="47006" y="4098"/>
                  <a:pt x="31112" y="4098"/>
                </a:cubicBezTo>
                <a:cubicBezTo>
                  <a:pt x="15258" y="4098"/>
                  <a:pt x="2129" y="2328"/>
                  <a:pt x="0" y="20"/>
                </a:cubicBezTo>
                <a:lnTo>
                  <a:pt x="0" y="20"/>
                </a:lnTo>
                <a:lnTo>
                  <a:pt x="7977" y="13647"/>
                </a:lnTo>
                <a:cubicBezTo>
                  <a:pt x="8753" y="15755"/>
                  <a:pt x="18819" y="17446"/>
                  <a:pt x="31112" y="17446"/>
                </a:cubicBezTo>
                <a:cubicBezTo>
                  <a:pt x="43406" y="17446"/>
                  <a:pt x="53472" y="15755"/>
                  <a:pt x="54247" y="13647"/>
                </a:cubicBezTo>
                <a:lnTo>
                  <a:pt x="62224" y="0"/>
                </a:lnTo>
                <a:close/>
              </a:path>
            </a:pathLst>
          </a:custGeom>
          <a:solidFill>
            <a:srgbClr val="85C3FA"/>
          </a:solidFill>
          <a:ln>
            <a:noFill/>
          </a:ln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24"/>
          <p:cNvSpPr/>
          <p:nvPr/>
        </p:nvSpPr>
        <p:spPr>
          <a:xfrm>
            <a:off x="3105878" y="3881844"/>
            <a:ext cx="1032529" cy="394247"/>
          </a:xfrm>
          <a:custGeom>
            <a:avLst/>
            <a:gdLst/>
            <a:ahLst/>
            <a:cxnLst/>
            <a:rect l="l" t="t" r="r" b="b"/>
            <a:pathLst>
              <a:path w="35132" h="15318" extrusionOk="0">
                <a:moveTo>
                  <a:pt x="1" y="0"/>
                </a:moveTo>
                <a:lnTo>
                  <a:pt x="7481" y="13169"/>
                </a:lnTo>
                <a:cubicBezTo>
                  <a:pt x="7819" y="14363"/>
                  <a:pt x="12215" y="15318"/>
                  <a:pt x="17566" y="15318"/>
                </a:cubicBezTo>
                <a:cubicBezTo>
                  <a:pt x="22917" y="15318"/>
                  <a:pt x="27314" y="14363"/>
                  <a:pt x="27652" y="13169"/>
                </a:cubicBezTo>
                <a:lnTo>
                  <a:pt x="35131" y="0"/>
                </a:lnTo>
                <a:lnTo>
                  <a:pt x="35131" y="0"/>
                </a:lnTo>
                <a:cubicBezTo>
                  <a:pt x="33958" y="1293"/>
                  <a:pt x="26538" y="2308"/>
                  <a:pt x="17566" y="2308"/>
                </a:cubicBezTo>
                <a:cubicBezTo>
                  <a:pt x="8614" y="2308"/>
                  <a:pt x="1214" y="1313"/>
                  <a:pt x="1" y="0"/>
                </a:cubicBezTo>
                <a:close/>
              </a:path>
            </a:pathLst>
          </a:custGeom>
          <a:solidFill>
            <a:srgbClr val="FFAF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24"/>
          <p:cNvSpPr txBox="1"/>
          <p:nvPr/>
        </p:nvSpPr>
        <p:spPr>
          <a:xfrm>
            <a:off x="860250" y="207000"/>
            <a:ext cx="3429000" cy="421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000000"/>
                </a:solidFill>
              </a:rPr>
              <a:t>Data engineering</a:t>
            </a:r>
            <a:endParaRPr sz="2400" b="1">
              <a:solidFill>
                <a:srgbClr val="000000"/>
              </a:solidFill>
            </a:endParaRPr>
          </a:p>
        </p:txBody>
      </p:sp>
      <p:sp>
        <p:nvSpPr>
          <p:cNvPr id="353" name="Google Shape;353;p24"/>
          <p:cNvSpPr/>
          <p:nvPr/>
        </p:nvSpPr>
        <p:spPr>
          <a:xfrm>
            <a:off x="5942540" y="2126213"/>
            <a:ext cx="267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We had 48 column to work with, </a:t>
            </a:r>
            <a:r>
              <a:rPr lang="en" sz="1300"/>
              <a:t>excluding   the removed missing values column.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354" name="Google Shape;354;p24"/>
          <p:cNvSpPr/>
          <p:nvPr/>
        </p:nvSpPr>
        <p:spPr>
          <a:xfrm>
            <a:off x="5942540" y="2691878"/>
            <a:ext cx="26724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Changed 3 features  from object to numeric.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5942546" y="3163873"/>
            <a:ext cx="26724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Convert the time type from an object to a datetime format and create new features from it.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5942546" y="4028152"/>
            <a:ext cx="26724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Saving standardized feature into new</a:t>
            </a:r>
            <a:r>
              <a:rPr lang="en" sz="1300"/>
              <a:t> </a:t>
            </a:r>
            <a:r>
              <a:rPr lang="en" sz="1300">
                <a:solidFill>
                  <a:srgbClr val="000000"/>
                </a:solidFill>
              </a:rPr>
              <a:t>variable. And the new features derived from time were added to improve the model performance</a:t>
            </a:r>
            <a:endParaRPr sz="1300">
              <a:solidFill>
                <a:srgbClr val="000000"/>
              </a:solidFill>
            </a:endParaRPr>
          </a:p>
        </p:txBody>
      </p:sp>
      <p:cxnSp>
        <p:nvCxnSpPr>
          <p:cNvPr id="357" name="Google Shape;357;p24"/>
          <p:cNvCxnSpPr>
            <a:stCxn id="353" idx="1"/>
          </p:cNvCxnSpPr>
          <p:nvPr/>
        </p:nvCxnSpPr>
        <p:spPr>
          <a:xfrm rot="10800000">
            <a:off x="5116340" y="2368313"/>
            <a:ext cx="826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58" name="Google Shape;358;p24"/>
          <p:cNvCxnSpPr>
            <a:stCxn id="354" idx="1"/>
          </p:cNvCxnSpPr>
          <p:nvPr/>
        </p:nvCxnSpPr>
        <p:spPr>
          <a:xfrm rot="10800000">
            <a:off x="4689740" y="2933978"/>
            <a:ext cx="1252800" cy="0"/>
          </a:xfrm>
          <a:prstGeom prst="straightConnector1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59" name="Google Shape;359;p24"/>
          <p:cNvCxnSpPr>
            <a:stCxn id="355" idx="1"/>
          </p:cNvCxnSpPr>
          <p:nvPr/>
        </p:nvCxnSpPr>
        <p:spPr>
          <a:xfrm rot="10800000">
            <a:off x="4289246" y="3538573"/>
            <a:ext cx="1653300" cy="0"/>
          </a:xfrm>
          <a:prstGeom prst="straightConnector1">
            <a:avLst/>
          </a:prstGeom>
          <a:noFill/>
          <a:ln w="19050" cap="flat" cmpd="sng">
            <a:solidFill>
              <a:srgbClr val="85C3FA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60" name="Google Shape;360;p24"/>
          <p:cNvCxnSpPr/>
          <p:nvPr/>
        </p:nvCxnSpPr>
        <p:spPr>
          <a:xfrm rot="10800000">
            <a:off x="4018571" y="4137552"/>
            <a:ext cx="2001000" cy="0"/>
          </a:xfrm>
          <a:prstGeom prst="straightConnector1">
            <a:avLst/>
          </a:prstGeom>
          <a:noFill/>
          <a:ln w="19050" cap="flat" cmpd="sng">
            <a:solidFill>
              <a:srgbClr val="FFAF69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effectLst>
            <a:outerShdw blurRad="57150" dist="19050" dir="5400000" algn="bl" rotWithShape="0">
              <a:srgbClr val="1155CC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Supervised machine learning approaches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67" name="Google Shape;367;p25"/>
          <p:cNvSpPr txBox="1"/>
          <p:nvPr/>
        </p:nvSpPr>
        <p:spPr>
          <a:xfrm>
            <a:off x="1666350" y="1189150"/>
            <a:ext cx="5311200" cy="16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3  Models were compared</a:t>
            </a:r>
            <a:endParaRPr sz="1800" b="1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300"/>
              <a:t>Linear regression model</a:t>
            </a:r>
            <a:endParaRPr sz="13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300"/>
              <a:t>Decision tree model</a:t>
            </a:r>
            <a:endParaRPr sz="1300"/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 sz="1300"/>
              <a:t>Random forest model</a:t>
            </a:r>
            <a:endParaRPr sz="1300"/>
          </a:p>
        </p:txBody>
      </p:sp>
      <p:pic>
        <p:nvPicPr>
          <p:cNvPr id="368" name="Google Shape;36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550" y="2170375"/>
            <a:ext cx="3947450" cy="287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520</Words>
  <Application>Microsoft Office PowerPoint</Application>
  <PresentationFormat>On-screen Show (16:9)</PresentationFormat>
  <Paragraphs>116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</vt:lpstr>
      <vt:lpstr>Arial</vt:lpstr>
      <vt:lpstr>Fira Sans Extra Condensed SemiBold</vt:lpstr>
      <vt:lpstr>Lato</vt:lpstr>
      <vt:lpstr>Montserrat</vt:lpstr>
      <vt:lpstr>Focus</vt:lpstr>
      <vt:lpstr>Spain electricity shortfall challenge</vt:lpstr>
      <vt:lpstr>Get to know us </vt:lpstr>
      <vt:lpstr>Understanding the problem</vt:lpstr>
      <vt:lpstr>Project objective</vt:lpstr>
      <vt:lpstr>PowerPoint Presentation</vt:lpstr>
      <vt:lpstr>Data Exploration &amp; EDA</vt:lpstr>
      <vt:lpstr>Irregularities </vt:lpstr>
      <vt:lpstr>PowerPoint Presentation</vt:lpstr>
      <vt:lpstr>Supervised machine learning approaches</vt:lpstr>
      <vt:lpstr>Model performance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Spain electricity shortfall challenge</dc:title>
  <cp:lastModifiedBy>Mandlenkosi Sibongiseni Mboniseni Ngidi</cp:lastModifiedBy>
  <cp:revision>1</cp:revision>
  <dcterms:modified xsi:type="dcterms:W3CDTF">2022-11-09T05:04:55Z</dcterms:modified>
</cp:coreProperties>
</file>